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1"/>
  </p:notesMasterIdLst>
  <p:sldIdLst>
    <p:sldId id="256" r:id="rId2"/>
    <p:sldId id="257" r:id="rId3"/>
    <p:sldId id="348" r:id="rId4"/>
    <p:sldId id="259" r:id="rId5"/>
    <p:sldId id="260" r:id="rId6"/>
    <p:sldId id="261" r:id="rId7"/>
    <p:sldId id="333" r:id="rId8"/>
    <p:sldId id="334" r:id="rId9"/>
    <p:sldId id="269" r:id="rId10"/>
    <p:sldId id="277" r:id="rId11"/>
    <p:sldId id="287" r:id="rId12"/>
    <p:sldId id="349" r:id="rId13"/>
    <p:sldId id="350" r:id="rId14"/>
    <p:sldId id="351" r:id="rId15"/>
    <p:sldId id="266" r:id="rId16"/>
    <p:sldId id="352" r:id="rId17"/>
    <p:sldId id="285" r:id="rId18"/>
    <p:sldId id="286" r:id="rId19"/>
    <p:sldId id="282" r:id="rId20"/>
    <p:sldId id="283" r:id="rId21"/>
    <p:sldId id="284" r:id="rId22"/>
    <p:sldId id="262" r:id="rId23"/>
    <p:sldId id="273" r:id="rId24"/>
    <p:sldId id="276" r:id="rId25"/>
    <p:sldId id="263" r:id="rId26"/>
    <p:sldId id="290" r:id="rId27"/>
    <p:sldId id="347" r:id="rId28"/>
    <p:sldId id="292" r:id="rId29"/>
    <p:sldId id="353" r:id="rId30"/>
    <p:sldId id="354" r:id="rId31"/>
    <p:sldId id="355" r:id="rId32"/>
    <p:sldId id="299" r:id="rId33"/>
    <p:sldId id="341" r:id="rId34"/>
    <p:sldId id="342" r:id="rId35"/>
    <p:sldId id="343" r:id="rId36"/>
    <p:sldId id="344" r:id="rId37"/>
    <p:sldId id="345" r:id="rId38"/>
    <p:sldId id="357" r:id="rId39"/>
    <p:sldId id="361" r:id="rId40"/>
    <p:sldId id="362" r:id="rId41"/>
    <p:sldId id="363" r:id="rId42"/>
    <p:sldId id="358" r:id="rId43"/>
    <p:sldId id="364" r:id="rId44"/>
    <p:sldId id="366" r:id="rId45"/>
    <p:sldId id="367" r:id="rId46"/>
    <p:sldId id="359" r:id="rId47"/>
    <p:sldId id="274" r:id="rId48"/>
    <p:sldId id="346" r:id="rId49"/>
    <p:sldId id="297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3" autoAdjust="0"/>
    <p:restoredTop sz="94660"/>
  </p:normalViewPr>
  <p:slideViewPr>
    <p:cSldViewPr>
      <p:cViewPr varScale="1">
        <p:scale>
          <a:sx n="65" d="100"/>
          <a:sy n="65" d="100"/>
        </p:scale>
        <p:origin x="71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Major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Computer Science</c:v>
                </c:pt>
                <c:pt idx="1">
                  <c:v>Business Analytics</c:v>
                </c:pt>
                <c:pt idx="2">
                  <c:v>Mathematics</c:v>
                </c:pt>
                <c:pt idx="3">
                  <c:v>Physics</c:v>
                </c:pt>
                <c:pt idx="4">
                  <c:v>Undeclared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27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A9-478A-829D-FCB97685094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0111506223012454"/>
          <c:y val="0.26992890316586432"/>
          <c:w val="0.23006561679790027"/>
          <c:h val="0.4439068387413235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65D7C4-3410-4D0F-B36E-554D22197CE6}" type="doc">
      <dgm:prSet loTypeId="urn:microsoft.com/office/officeart/2005/8/layout/chevron2" loCatId="list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9DCB681B-A449-4B0F-BA50-7457DA02F5A9}">
      <dgm:prSet phldrT="[Text]"/>
      <dgm:spPr/>
      <dgm:t>
        <a:bodyPr/>
        <a:lstStyle/>
        <a:p>
          <a:r>
            <a:rPr lang="en-US" dirty="0" smtClean="0"/>
            <a:t>35%</a:t>
          </a:r>
          <a:endParaRPr lang="en-US" dirty="0"/>
        </a:p>
      </dgm:t>
    </dgm:pt>
    <dgm:pt modelId="{FA5D46A2-D628-4286-85E9-674D60EAF93B}" type="parTrans" cxnId="{8517771E-83D0-40BC-B39D-2A23BF92DE2A}">
      <dgm:prSet/>
      <dgm:spPr/>
      <dgm:t>
        <a:bodyPr/>
        <a:lstStyle/>
        <a:p>
          <a:endParaRPr lang="en-US"/>
        </a:p>
      </dgm:t>
    </dgm:pt>
    <dgm:pt modelId="{059ABB7C-98CA-4BB1-8CBB-A0A9CC7E1955}" type="sibTrans" cxnId="{8517771E-83D0-40BC-B39D-2A23BF92DE2A}">
      <dgm:prSet/>
      <dgm:spPr/>
      <dgm:t>
        <a:bodyPr/>
        <a:lstStyle/>
        <a:p>
          <a:endParaRPr lang="en-US"/>
        </a:p>
      </dgm:t>
    </dgm:pt>
    <dgm:pt modelId="{E21E4EEB-49D4-459E-A41F-AD578CB2F078}">
      <dgm:prSet phldrT="[Text]"/>
      <dgm:spPr/>
      <dgm:t>
        <a:bodyPr/>
        <a:lstStyle/>
        <a:p>
          <a:r>
            <a:rPr lang="en-US" dirty="0" smtClean="0"/>
            <a:t>Five projects</a:t>
          </a:r>
          <a:endParaRPr lang="en-US" dirty="0"/>
        </a:p>
      </dgm:t>
    </dgm:pt>
    <dgm:pt modelId="{FD726678-A338-4036-A7CC-A06EC8BC950C}" type="parTrans" cxnId="{5E03DD40-2876-497F-B032-E45935AA0E97}">
      <dgm:prSet/>
      <dgm:spPr/>
      <dgm:t>
        <a:bodyPr/>
        <a:lstStyle/>
        <a:p>
          <a:endParaRPr lang="en-US"/>
        </a:p>
      </dgm:t>
    </dgm:pt>
    <dgm:pt modelId="{FF2F222F-8F9B-4118-B542-950F520C517F}" type="sibTrans" cxnId="{5E03DD40-2876-497F-B032-E45935AA0E97}">
      <dgm:prSet/>
      <dgm:spPr/>
      <dgm:t>
        <a:bodyPr/>
        <a:lstStyle/>
        <a:p>
          <a:endParaRPr lang="en-US"/>
        </a:p>
      </dgm:t>
    </dgm:pt>
    <dgm:pt modelId="{541F8F55-61A2-4D8F-A3C7-B3F1836D61B9}">
      <dgm:prSet phldrT="[Text]"/>
      <dgm:spPr/>
      <dgm:t>
        <a:bodyPr/>
        <a:lstStyle/>
        <a:p>
          <a:r>
            <a:rPr lang="en-US" dirty="0" smtClean="0"/>
            <a:t>15%</a:t>
          </a:r>
          <a:endParaRPr lang="en-US" dirty="0"/>
        </a:p>
      </dgm:t>
    </dgm:pt>
    <dgm:pt modelId="{150608E5-1145-43B0-852A-822CEFDC4C45}" type="parTrans" cxnId="{9890B2AD-568A-45E8-B1DB-4D64950D6173}">
      <dgm:prSet/>
      <dgm:spPr/>
      <dgm:t>
        <a:bodyPr/>
        <a:lstStyle/>
        <a:p>
          <a:endParaRPr lang="en-US"/>
        </a:p>
      </dgm:t>
    </dgm:pt>
    <dgm:pt modelId="{BFB284BB-749C-4BFA-8F3B-07A3CA7E2A89}" type="sibTrans" cxnId="{9890B2AD-568A-45E8-B1DB-4D64950D6173}">
      <dgm:prSet/>
      <dgm:spPr/>
      <dgm:t>
        <a:bodyPr/>
        <a:lstStyle/>
        <a:p>
          <a:endParaRPr lang="en-US"/>
        </a:p>
      </dgm:t>
    </dgm:pt>
    <dgm:pt modelId="{96D2D17D-5E65-46D6-AD34-7A6F5C11FD58}">
      <dgm:prSet phldrT="[Text]"/>
      <dgm:spPr/>
      <dgm:t>
        <a:bodyPr/>
        <a:lstStyle/>
        <a:p>
          <a:r>
            <a:rPr lang="en-US" dirty="0" smtClean="0"/>
            <a:t>Labs (in-class programming)</a:t>
          </a:r>
          <a:endParaRPr lang="en-US" dirty="0"/>
        </a:p>
      </dgm:t>
    </dgm:pt>
    <dgm:pt modelId="{0EC43BCC-0179-4E65-BAA9-99E00FE3EA4C}" type="parTrans" cxnId="{B5BD70FD-2E62-4303-B0F1-88DD2F02A901}">
      <dgm:prSet/>
      <dgm:spPr/>
      <dgm:t>
        <a:bodyPr/>
        <a:lstStyle/>
        <a:p>
          <a:endParaRPr lang="en-US"/>
        </a:p>
      </dgm:t>
    </dgm:pt>
    <dgm:pt modelId="{3EF8087F-39ED-4022-9793-DBC691B5E758}" type="sibTrans" cxnId="{B5BD70FD-2E62-4303-B0F1-88DD2F02A901}">
      <dgm:prSet/>
      <dgm:spPr/>
      <dgm:t>
        <a:bodyPr/>
        <a:lstStyle/>
        <a:p>
          <a:endParaRPr lang="en-US"/>
        </a:p>
      </dgm:t>
    </dgm:pt>
    <dgm:pt modelId="{539A618A-A785-4CBE-834D-15E1AC7FA285}">
      <dgm:prSet phldrT="[Text]"/>
      <dgm:spPr/>
      <dgm:t>
        <a:bodyPr/>
        <a:lstStyle/>
        <a:p>
          <a:r>
            <a:rPr lang="en-US" dirty="0" smtClean="0"/>
            <a:t>5%</a:t>
          </a:r>
          <a:endParaRPr lang="en-US" dirty="0"/>
        </a:p>
      </dgm:t>
    </dgm:pt>
    <dgm:pt modelId="{17CA777D-D70B-4B9E-9EA2-6C89CB4E6FD1}" type="parTrans" cxnId="{AE2BA671-A5FA-4247-B975-64009B627A54}">
      <dgm:prSet/>
      <dgm:spPr/>
      <dgm:t>
        <a:bodyPr/>
        <a:lstStyle/>
        <a:p>
          <a:endParaRPr lang="en-US"/>
        </a:p>
      </dgm:t>
    </dgm:pt>
    <dgm:pt modelId="{BF1555F8-6ABB-472D-A276-963381F660B8}" type="sibTrans" cxnId="{AE2BA671-A5FA-4247-B975-64009B627A54}">
      <dgm:prSet/>
      <dgm:spPr/>
      <dgm:t>
        <a:bodyPr/>
        <a:lstStyle/>
        <a:p>
          <a:endParaRPr lang="en-US"/>
        </a:p>
      </dgm:t>
    </dgm:pt>
    <dgm:pt modelId="{D0E50B15-1CD6-4117-B423-D65A50F38DA7}">
      <dgm:prSet phldrT="[Text]"/>
      <dgm:spPr/>
      <dgm:t>
        <a:bodyPr/>
        <a:lstStyle/>
        <a:p>
          <a:r>
            <a:rPr lang="en-US" dirty="0" smtClean="0"/>
            <a:t>Quizzes</a:t>
          </a:r>
          <a:endParaRPr lang="en-US" dirty="0"/>
        </a:p>
      </dgm:t>
    </dgm:pt>
    <dgm:pt modelId="{4D30B929-63B8-4995-90F8-A3BE494B4A77}" type="parTrans" cxnId="{BE3BB7AB-77DF-4B8C-A141-79BDFDF31AA9}">
      <dgm:prSet/>
      <dgm:spPr/>
      <dgm:t>
        <a:bodyPr/>
        <a:lstStyle/>
        <a:p>
          <a:endParaRPr lang="en-US"/>
        </a:p>
      </dgm:t>
    </dgm:pt>
    <dgm:pt modelId="{43A66D05-48BC-4E1C-86F8-997096A12987}" type="sibTrans" cxnId="{BE3BB7AB-77DF-4B8C-A141-79BDFDF31AA9}">
      <dgm:prSet/>
      <dgm:spPr/>
      <dgm:t>
        <a:bodyPr/>
        <a:lstStyle/>
        <a:p>
          <a:endParaRPr lang="en-US"/>
        </a:p>
      </dgm:t>
    </dgm:pt>
    <dgm:pt modelId="{ACA58715-8D12-4292-B435-9F1E4398AC26}">
      <dgm:prSet phldrT="[Text]"/>
      <dgm:spPr/>
      <dgm:t>
        <a:bodyPr/>
        <a:lstStyle/>
        <a:p>
          <a:r>
            <a:rPr lang="en-US" dirty="0" smtClean="0"/>
            <a:t>30%</a:t>
          </a:r>
          <a:endParaRPr lang="en-US" dirty="0"/>
        </a:p>
      </dgm:t>
    </dgm:pt>
    <dgm:pt modelId="{4CC96750-F115-4921-A546-2E76B21D3670}" type="parTrans" cxnId="{DF485D42-F8BF-45FA-8333-28E27A592E22}">
      <dgm:prSet/>
      <dgm:spPr/>
      <dgm:t>
        <a:bodyPr/>
        <a:lstStyle/>
        <a:p>
          <a:endParaRPr lang="en-US"/>
        </a:p>
      </dgm:t>
    </dgm:pt>
    <dgm:pt modelId="{9833F1AB-0D0C-4045-B73F-C06F69021C63}" type="sibTrans" cxnId="{DF485D42-F8BF-45FA-8333-28E27A592E22}">
      <dgm:prSet/>
      <dgm:spPr/>
      <dgm:t>
        <a:bodyPr/>
        <a:lstStyle/>
        <a:p>
          <a:endParaRPr lang="en-US"/>
        </a:p>
      </dgm:t>
    </dgm:pt>
    <dgm:pt modelId="{2ED8F00E-4085-4DEA-9074-DA603C7CAA63}">
      <dgm:prSet phldrT="[Text]"/>
      <dgm:spPr/>
      <dgm:t>
        <a:bodyPr/>
        <a:lstStyle/>
        <a:p>
          <a:r>
            <a:rPr lang="en-US" dirty="0" smtClean="0"/>
            <a:t>Two equally weighted midterm exams</a:t>
          </a:r>
          <a:endParaRPr lang="en-US" dirty="0"/>
        </a:p>
      </dgm:t>
    </dgm:pt>
    <dgm:pt modelId="{0215FEE2-FD4B-4001-BBCC-70BF01A936E4}" type="parTrans" cxnId="{C9B73D1F-B8CB-4DBC-B449-101FE90BF9CF}">
      <dgm:prSet/>
      <dgm:spPr/>
      <dgm:t>
        <a:bodyPr/>
        <a:lstStyle/>
        <a:p>
          <a:endParaRPr lang="en-US"/>
        </a:p>
      </dgm:t>
    </dgm:pt>
    <dgm:pt modelId="{E78F7E6D-539E-41C6-8463-933B09C5BB7E}" type="sibTrans" cxnId="{C9B73D1F-B8CB-4DBC-B449-101FE90BF9CF}">
      <dgm:prSet/>
      <dgm:spPr/>
      <dgm:t>
        <a:bodyPr/>
        <a:lstStyle/>
        <a:p>
          <a:endParaRPr lang="en-US"/>
        </a:p>
      </dgm:t>
    </dgm:pt>
    <dgm:pt modelId="{29A1DD6D-8568-44D5-ABCA-FB06CB2BC61C}">
      <dgm:prSet phldrT="[Text]"/>
      <dgm:spPr/>
      <dgm:t>
        <a:bodyPr/>
        <a:lstStyle/>
        <a:p>
          <a:r>
            <a:rPr lang="en-US" dirty="0" smtClean="0"/>
            <a:t>15%</a:t>
          </a:r>
          <a:endParaRPr lang="en-US" dirty="0"/>
        </a:p>
      </dgm:t>
    </dgm:pt>
    <dgm:pt modelId="{41A0DA07-F0A0-4FE2-A89C-EA9BE3F30519}" type="parTrans" cxnId="{A8C760F8-FF66-485F-9DBE-9F01FAE07C79}">
      <dgm:prSet/>
      <dgm:spPr/>
      <dgm:t>
        <a:bodyPr/>
        <a:lstStyle/>
        <a:p>
          <a:endParaRPr lang="en-US"/>
        </a:p>
      </dgm:t>
    </dgm:pt>
    <dgm:pt modelId="{0D41B8B3-8476-4DE7-86C2-4AC36B46625A}" type="sibTrans" cxnId="{A8C760F8-FF66-485F-9DBE-9F01FAE07C79}">
      <dgm:prSet/>
      <dgm:spPr/>
      <dgm:t>
        <a:bodyPr/>
        <a:lstStyle/>
        <a:p>
          <a:endParaRPr lang="en-US"/>
        </a:p>
      </dgm:t>
    </dgm:pt>
    <dgm:pt modelId="{6C8FE3EF-81C4-49AD-A060-D34DDBF4226E}">
      <dgm:prSet phldrT="[Text]"/>
      <dgm:spPr/>
      <dgm:t>
        <a:bodyPr/>
        <a:lstStyle/>
        <a:p>
          <a:r>
            <a:rPr lang="en-US" dirty="0" smtClean="0"/>
            <a:t>Final exam</a:t>
          </a:r>
          <a:endParaRPr lang="en-US" dirty="0"/>
        </a:p>
      </dgm:t>
    </dgm:pt>
    <dgm:pt modelId="{A3C805E0-26D0-4B82-995A-43A7C6420FC4}" type="parTrans" cxnId="{4E230D9F-82D3-443A-A4F7-7FA8CDEF96A1}">
      <dgm:prSet/>
      <dgm:spPr/>
      <dgm:t>
        <a:bodyPr/>
        <a:lstStyle/>
        <a:p>
          <a:endParaRPr lang="en-US"/>
        </a:p>
      </dgm:t>
    </dgm:pt>
    <dgm:pt modelId="{8502C190-A553-4F67-96C0-0A6926E0AC33}" type="sibTrans" cxnId="{4E230D9F-82D3-443A-A4F7-7FA8CDEF96A1}">
      <dgm:prSet/>
      <dgm:spPr/>
      <dgm:t>
        <a:bodyPr/>
        <a:lstStyle/>
        <a:p>
          <a:endParaRPr lang="en-US"/>
        </a:p>
      </dgm:t>
    </dgm:pt>
    <dgm:pt modelId="{5FBAFC0E-7DA1-4306-8A55-11D55F8855FE}" type="pres">
      <dgm:prSet presAssocID="{7D65D7C4-3410-4D0F-B36E-554D22197CE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4B5EB3-2B54-461B-8FEB-C23CB7E64CB9}" type="pres">
      <dgm:prSet presAssocID="{9DCB681B-A449-4B0F-BA50-7457DA02F5A9}" presName="composite" presStyleCnt="0"/>
      <dgm:spPr/>
    </dgm:pt>
    <dgm:pt modelId="{B2E9252A-9110-47DD-99A9-4B4FFF804121}" type="pres">
      <dgm:prSet presAssocID="{9DCB681B-A449-4B0F-BA50-7457DA02F5A9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6920B-8472-48DC-9AE9-58BA76ED5B1B}" type="pres">
      <dgm:prSet presAssocID="{9DCB681B-A449-4B0F-BA50-7457DA02F5A9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095857-0666-4452-BA35-D2688619F596}" type="pres">
      <dgm:prSet presAssocID="{059ABB7C-98CA-4BB1-8CBB-A0A9CC7E1955}" presName="sp" presStyleCnt="0"/>
      <dgm:spPr/>
    </dgm:pt>
    <dgm:pt modelId="{2632B4E3-2185-4776-9B75-638C2E6142E2}" type="pres">
      <dgm:prSet presAssocID="{541F8F55-61A2-4D8F-A3C7-B3F1836D61B9}" presName="composite" presStyleCnt="0"/>
      <dgm:spPr/>
    </dgm:pt>
    <dgm:pt modelId="{D59C1118-769E-4A7B-8619-1DDA2C40A4B4}" type="pres">
      <dgm:prSet presAssocID="{541F8F55-61A2-4D8F-A3C7-B3F1836D61B9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E18EA8-3B90-433C-81D2-63E8FCF45856}" type="pres">
      <dgm:prSet presAssocID="{541F8F55-61A2-4D8F-A3C7-B3F1836D61B9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DD8E6D-E936-4A0E-85FD-2F16FDEB54EF}" type="pres">
      <dgm:prSet presAssocID="{BFB284BB-749C-4BFA-8F3B-07A3CA7E2A89}" presName="sp" presStyleCnt="0"/>
      <dgm:spPr/>
    </dgm:pt>
    <dgm:pt modelId="{66B8F29C-7835-4494-9B40-09000E4BD752}" type="pres">
      <dgm:prSet presAssocID="{539A618A-A785-4CBE-834D-15E1AC7FA285}" presName="composite" presStyleCnt="0"/>
      <dgm:spPr/>
    </dgm:pt>
    <dgm:pt modelId="{87C122AB-0EA2-40B6-A83C-BF4CF7F7781B}" type="pres">
      <dgm:prSet presAssocID="{539A618A-A785-4CBE-834D-15E1AC7FA285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DB148C-E805-4DA1-BE2B-620F67ABD829}" type="pres">
      <dgm:prSet presAssocID="{539A618A-A785-4CBE-834D-15E1AC7FA285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9BD5F-FC69-4CEC-8869-2D76DD543E0B}" type="pres">
      <dgm:prSet presAssocID="{BF1555F8-6ABB-472D-A276-963381F660B8}" presName="sp" presStyleCnt="0"/>
      <dgm:spPr/>
    </dgm:pt>
    <dgm:pt modelId="{0E41612E-D025-4971-A820-AE0DF88A2793}" type="pres">
      <dgm:prSet presAssocID="{ACA58715-8D12-4292-B435-9F1E4398AC26}" presName="composite" presStyleCnt="0"/>
      <dgm:spPr/>
    </dgm:pt>
    <dgm:pt modelId="{58E74281-39E3-4C9C-BF5D-A553E10C4AEC}" type="pres">
      <dgm:prSet presAssocID="{ACA58715-8D12-4292-B435-9F1E4398AC2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284DF5-C2A4-4426-84F8-E58093051C31}" type="pres">
      <dgm:prSet presAssocID="{ACA58715-8D12-4292-B435-9F1E4398AC2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8687AE-1068-4CCC-B816-EC068E7DF847}" type="pres">
      <dgm:prSet presAssocID="{9833F1AB-0D0C-4045-B73F-C06F69021C63}" presName="sp" presStyleCnt="0"/>
      <dgm:spPr/>
    </dgm:pt>
    <dgm:pt modelId="{9B240B52-51C1-4F19-891E-82C4708D6F65}" type="pres">
      <dgm:prSet presAssocID="{29A1DD6D-8568-44D5-ABCA-FB06CB2BC61C}" presName="composite" presStyleCnt="0"/>
      <dgm:spPr/>
    </dgm:pt>
    <dgm:pt modelId="{DA4376E4-83D8-470B-80C1-56C62DB1AE10}" type="pres">
      <dgm:prSet presAssocID="{29A1DD6D-8568-44D5-ABCA-FB06CB2BC61C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52BF16-E779-43E4-9F6F-5D21EFEE09DE}" type="pres">
      <dgm:prSet presAssocID="{29A1DD6D-8568-44D5-ABCA-FB06CB2BC61C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7CACC1-2D14-4D29-ADE4-4A1EB1502171}" type="presOf" srcId="{D0E50B15-1CD6-4117-B423-D65A50F38DA7}" destId="{67DB148C-E805-4DA1-BE2B-620F67ABD829}" srcOrd="0" destOrd="0" presId="urn:microsoft.com/office/officeart/2005/8/layout/chevron2"/>
    <dgm:cxn modelId="{5E03DD40-2876-497F-B032-E45935AA0E97}" srcId="{9DCB681B-A449-4B0F-BA50-7457DA02F5A9}" destId="{E21E4EEB-49D4-459E-A41F-AD578CB2F078}" srcOrd="0" destOrd="0" parTransId="{FD726678-A338-4036-A7CC-A06EC8BC950C}" sibTransId="{FF2F222F-8F9B-4118-B542-950F520C517F}"/>
    <dgm:cxn modelId="{D8AFF261-FA82-4737-ADC4-8783362E5D21}" type="presOf" srcId="{539A618A-A785-4CBE-834D-15E1AC7FA285}" destId="{87C122AB-0EA2-40B6-A83C-BF4CF7F7781B}" srcOrd="0" destOrd="0" presId="urn:microsoft.com/office/officeart/2005/8/layout/chevron2"/>
    <dgm:cxn modelId="{80AEC224-F9C2-4D82-8BA1-2D6D23681855}" type="presOf" srcId="{E21E4EEB-49D4-459E-A41F-AD578CB2F078}" destId="{FA66920B-8472-48DC-9AE9-58BA76ED5B1B}" srcOrd="0" destOrd="0" presId="urn:microsoft.com/office/officeart/2005/8/layout/chevron2"/>
    <dgm:cxn modelId="{AB536559-EFF1-4367-B1F6-0B8976431F7F}" type="presOf" srcId="{96D2D17D-5E65-46D6-AD34-7A6F5C11FD58}" destId="{22E18EA8-3B90-433C-81D2-63E8FCF45856}" srcOrd="0" destOrd="0" presId="urn:microsoft.com/office/officeart/2005/8/layout/chevron2"/>
    <dgm:cxn modelId="{7CCFFED8-1006-491B-81B7-7515844AFCE1}" type="presOf" srcId="{6C8FE3EF-81C4-49AD-A060-D34DDBF4226E}" destId="{DF52BF16-E779-43E4-9F6F-5D21EFEE09DE}" srcOrd="0" destOrd="0" presId="urn:microsoft.com/office/officeart/2005/8/layout/chevron2"/>
    <dgm:cxn modelId="{DF485D42-F8BF-45FA-8333-28E27A592E22}" srcId="{7D65D7C4-3410-4D0F-B36E-554D22197CE6}" destId="{ACA58715-8D12-4292-B435-9F1E4398AC26}" srcOrd="3" destOrd="0" parTransId="{4CC96750-F115-4921-A546-2E76B21D3670}" sibTransId="{9833F1AB-0D0C-4045-B73F-C06F69021C63}"/>
    <dgm:cxn modelId="{663EAA42-0796-40A5-930E-2A0C7FDF292B}" type="presOf" srcId="{541F8F55-61A2-4D8F-A3C7-B3F1836D61B9}" destId="{D59C1118-769E-4A7B-8619-1DDA2C40A4B4}" srcOrd="0" destOrd="0" presId="urn:microsoft.com/office/officeart/2005/8/layout/chevron2"/>
    <dgm:cxn modelId="{9745FF57-B5C2-4C22-AF78-16E2EDA8C508}" type="presOf" srcId="{7D65D7C4-3410-4D0F-B36E-554D22197CE6}" destId="{5FBAFC0E-7DA1-4306-8A55-11D55F8855FE}" srcOrd="0" destOrd="0" presId="urn:microsoft.com/office/officeart/2005/8/layout/chevron2"/>
    <dgm:cxn modelId="{972D3A30-71A8-4359-BE38-E46C0F6A103C}" type="presOf" srcId="{29A1DD6D-8568-44D5-ABCA-FB06CB2BC61C}" destId="{DA4376E4-83D8-470B-80C1-56C62DB1AE10}" srcOrd="0" destOrd="0" presId="urn:microsoft.com/office/officeart/2005/8/layout/chevron2"/>
    <dgm:cxn modelId="{C9B73D1F-B8CB-4DBC-B449-101FE90BF9CF}" srcId="{ACA58715-8D12-4292-B435-9F1E4398AC26}" destId="{2ED8F00E-4085-4DEA-9074-DA603C7CAA63}" srcOrd="0" destOrd="0" parTransId="{0215FEE2-FD4B-4001-BBCC-70BF01A936E4}" sibTransId="{E78F7E6D-539E-41C6-8463-933B09C5BB7E}"/>
    <dgm:cxn modelId="{AE2BA671-A5FA-4247-B975-64009B627A54}" srcId="{7D65D7C4-3410-4D0F-B36E-554D22197CE6}" destId="{539A618A-A785-4CBE-834D-15E1AC7FA285}" srcOrd="2" destOrd="0" parTransId="{17CA777D-D70B-4B9E-9EA2-6C89CB4E6FD1}" sibTransId="{BF1555F8-6ABB-472D-A276-963381F660B8}"/>
    <dgm:cxn modelId="{8517771E-83D0-40BC-B39D-2A23BF92DE2A}" srcId="{7D65D7C4-3410-4D0F-B36E-554D22197CE6}" destId="{9DCB681B-A449-4B0F-BA50-7457DA02F5A9}" srcOrd="0" destOrd="0" parTransId="{FA5D46A2-D628-4286-85E9-674D60EAF93B}" sibTransId="{059ABB7C-98CA-4BB1-8CBB-A0A9CC7E1955}"/>
    <dgm:cxn modelId="{A8C760F8-FF66-485F-9DBE-9F01FAE07C79}" srcId="{7D65D7C4-3410-4D0F-B36E-554D22197CE6}" destId="{29A1DD6D-8568-44D5-ABCA-FB06CB2BC61C}" srcOrd="4" destOrd="0" parTransId="{41A0DA07-F0A0-4FE2-A89C-EA9BE3F30519}" sibTransId="{0D41B8B3-8476-4DE7-86C2-4AC36B46625A}"/>
    <dgm:cxn modelId="{B5BD70FD-2E62-4303-B0F1-88DD2F02A901}" srcId="{541F8F55-61A2-4D8F-A3C7-B3F1836D61B9}" destId="{96D2D17D-5E65-46D6-AD34-7A6F5C11FD58}" srcOrd="0" destOrd="0" parTransId="{0EC43BCC-0179-4E65-BAA9-99E00FE3EA4C}" sibTransId="{3EF8087F-39ED-4022-9793-DBC691B5E758}"/>
    <dgm:cxn modelId="{BE3BB7AB-77DF-4B8C-A141-79BDFDF31AA9}" srcId="{539A618A-A785-4CBE-834D-15E1AC7FA285}" destId="{D0E50B15-1CD6-4117-B423-D65A50F38DA7}" srcOrd="0" destOrd="0" parTransId="{4D30B929-63B8-4995-90F8-A3BE494B4A77}" sibTransId="{43A66D05-48BC-4E1C-86F8-997096A12987}"/>
    <dgm:cxn modelId="{0F629FCB-424D-491C-B7B8-7E802ADACA07}" type="presOf" srcId="{9DCB681B-A449-4B0F-BA50-7457DA02F5A9}" destId="{B2E9252A-9110-47DD-99A9-4B4FFF804121}" srcOrd="0" destOrd="0" presId="urn:microsoft.com/office/officeart/2005/8/layout/chevron2"/>
    <dgm:cxn modelId="{6C52405A-9057-4D54-8A4C-C549C4903B03}" type="presOf" srcId="{2ED8F00E-4085-4DEA-9074-DA603C7CAA63}" destId="{A3284DF5-C2A4-4426-84F8-E58093051C31}" srcOrd="0" destOrd="0" presId="urn:microsoft.com/office/officeart/2005/8/layout/chevron2"/>
    <dgm:cxn modelId="{0C22F7BC-2E31-4DD9-B2F7-FC93F7FA5BE1}" type="presOf" srcId="{ACA58715-8D12-4292-B435-9F1E4398AC26}" destId="{58E74281-39E3-4C9C-BF5D-A553E10C4AEC}" srcOrd="0" destOrd="0" presId="urn:microsoft.com/office/officeart/2005/8/layout/chevron2"/>
    <dgm:cxn modelId="{4E230D9F-82D3-443A-A4F7-7FA8CDEF96A1}" srcId="{29A1DD6D-8568-44D5-ABCA-FB06CB2BC61C}" destId="{6C8FE3EF-81C4-49AD-A060-D34DDBF4226E}" srcOrd="0" destOrd="0" parTransId="{A3C805E0-26D0-4B82-995A-43A7C6420FC4}" sibTransId="{8502C190-A553-4F67-96C0-0A6926E0AC33}"/>
    <dgm:cxn modelId="{9890B2AD-568A-45E8-B1DB-4D64950D6173}" srcId="{7D65D7C4-3410-4D0F-B36E-554D22197CE6}" destId="{541F8F55-61A2-4D8F-A3C7-B3F1836D61B9}" srcOrd="1" destOrd="0" parTransId="{150608E5-1145-43B0-852A-822CEFDC4C45}" sibTransId="{BFB284BB-749C-4BFA-8F3B-07A3CA7E2A89}"/>
    <dgm:cxn modelId="{C8428940-DD08-4D5E-80C6-D2CAC18C2007}" type="presParOf" srcId="{5FBAFC0E-7DA1-4306-8A55-11D55F8855FE}" destId="{6A4B5EB3-2B54-461B-8FEB-C23CB7E64CB9}" srcOrd="0" destOrd="0" presId="urn:microsoft.com/office/officeart/2005/8/layout/chevron2"/>
    <dgm:cxn modelId="{D6A252C5-0B97-4A17-9517-CF3003402CB0}" type="presParOf" srcId="{6A4B5EB3-2B54-461B-8FEB-C23CB7E64CB9}" destId="{B2E9252A-9110-47DD-99A9-4B4FFF804121}" srcOrd="0" destOrd="0" presId="urn:microsoft.com/office/officeart/2005/8/layout/chevron2"/>
    <dgm:cxn modelId="{9ED2585C-FF4B-4FE5-B628-219BE93AC13A}" type="presParOf" srcId="{6A4B5EB3-2B54-461B-8FEB-C23CB7E64CB9}" destId="{FA66920B-8472-48DC-9AE9-58BA76ED5B1B}" srcOrd="1" destOrd="0" presId="urn:microsoft.com/office/officeart/2005/8/layout/chevron2"/>
    <dgm:cxn modelId="{05FCFCB5-D1D2-4B5C-8D56-0155363C34FC}" type="presParOf" srcId="{5FBAFC0E-7DA1-4306-8A55-11D55F8855FE}" destId="{B9095857-0666-4452-BA35-D2688619F596}" srcOrd="1" destOrd="0" presId="urn:microsoft.com/office/officeart/2005/8/layout/chevron2"/>
    <dgm:cxn modelId="{2E24C8DF-A025-4670-A168-A93CA7014C10}" type="presParOf" srcId="{5FBAFC0E-7DA1-4306-8A55-11D55F8855FE}" destId="{2632B4E3-2185-4776-9B75-638C2E6142E2}" srcOrd="2" destOrd="0" presId="urn:microsoft.com/office/officeart/2005/8/layout/chevron2"/>
    <dgm:cxn modelId="{7E340BFB-EE41-44D9-8671-F23103BB1967}" type="presParOf" srcId="{2632B4E3-2185-4776-9B75-638C2E6142E2}" destId="{D59C1118-769E-4A7B-8619-1DDA2C40A4B4}" srcOrd="0" destOrd="0" presId="urn:microsoft.com/office/officeart/2005/8/layout/chevron2"/>
    <dgm:cxn modelId="{27F48BDD-2232-4FB2-B73F-243C6EF6D173}" type="presParOf" srcId="{2632B4E3-2185-4776-9B75-638C2E6142E2}" destId="{22E18EA8-3B90-433C-81D2-63E8FCF45856}" srcOrd="1" destOrd="0" presId="urn:microsoft.com/office/officeart/2005/8/layout/chevron2"/>
    <dgm:cxn modelId="{860D2FE2-8EFD-4EF9-862C-6B57CD366EC3}" type="presParOf" srcId="{5FBAFC0E-7DA1-4306-8A55-11D55F8855FE}" destId="{BDDD8E6D-E936-4A0E-85FD-2F16FDEB54EF}" srcOrd="3" destOrd="0" presId="urn:microsoft.com/office/officeart/2005/8/layout/chevron2"/>
    <dgm:cxn modelId="{8A79E4AD-FE15-4B37-8624-9D29D084A8CF}" type="presParOf" srcId="{5FBAFC0E-7DA1-4306-8A55-11D55F8855FE}" destId="{66B8F29C-7835-4494-9B40-09000E4BD752}" srcOrd="4" destOrd="0" presId="urn:microsoft.com/office/officeart/2005/8/layout/chevron2"/>
    <dgm:cxn modelId="{1498E50F-9331-4B1E-9CCB-EC2E9238D258}" type="presParOf" srcId="{66B8F29C-7835-4494-9B40-09000E4BD752}" destId="{87C122AB-0EA2-40B6-A83C-BF4CF7F7781B}" srcOrd="0" destOrd="0" presId="urn:microsoft.com/office/officeart/2005/8/layout/chevron2"/>
    <dgm:cxn modelId="{FA553150-5607-4004-99AB-146305DE40C6}" type="presParOf" srcId="{66B8F29C-7835-4494-9B40-09000E4BD752}" destId="{67DB148C-E805-4DA1-BE2B-620F67ABD829}" srcOrd="1" destOrd="0" presId="urn:microsoft.com/office/officeart/2005/8/layout/chevron2"/>
    <dgm:cxn modelId="{68B8356D-3A7F-4C0E-B7EA-F7515D76FC9E}" type="presParOf" srcId="{5FBAFC0E-7DA1-4306-8A55-11D55F8855FE}" destId="{F1F9BD5F-FC69-4CEC-8869-2D76DD543E0B}" srcOrd="5" destOrd="0" presId="urn:microsoft.com/office/officeart/2005/8/layout/chevron2"/>
    <dgm:cxn modelId="{4ED80930-D15F-4E90-B05D-0CD31EF74FB2}" type="presParOf" srcId="{5FBAFC0E-7DA1-4306-8A55-11D55F8855FE}" destId="{0E41612E-D025-4971-A820-AE0DF88A2793}" srcOrd="6" destOrd="0" presId="urn:microsoft.com/office/officeart/2005/8/layout/chevron2"/>
    <dgm:cxn modelId="{DC74FE90-E33B-40E7-927C-912588F900BF}" type="presParOf" srcId="{0E41612E-D025-4971-A820-AE0DF88A2793}" destId="{58E74281-39E3-4C9C-BF5D-A553E10C4AEC}" srcOrd="0" destOrd="0" presId="urn:microsoft.com/office/officeart/2005/8/layout/chevron2"/>
    <dgm:cxn modelId="{E19F321A-852E-4FB1-BED1-4CA72BA3CB21}" type="presParOf" srcId="{0E41612E-D025-4971-A820-AE0DF88A2793}" destId="{A3284DF5-C2A4-4426-84F8-E58093051C31}" srcOrd="1" destOrd="0" presId="urn:microsoft.com/office/officeart/2005/8/layout/chevron2"/>
    <dgm:cxn modelId="{65D07DC7-3168-427B-8FF8-8049771EC61E}" type="presParOf" srcId="{5FBAFC0E-7DA1-4306-8A55-11D55F8855FE}" destId="{6C8687AE-1068-4CCC-B816-EC068E7DF847}" srcOrd="7" destOrd="0" presId="urn:microsoft.com/office/officeart/2005/8/layout/chevron2"/>
    <dgm:cxn modelId="{A6C04533-FB10-4836-A697-D44AC1012777}" type="presParOf" srcId="{5FBAFC0E-7DA1-4306-8A55-11D55F8855FE}" destId="{9B240B52-51C1-4F19-891E-82C4708D6F65}" srcOrd="8" destOrd="0" presId="urn:microsoft.com/office/officeart/2005/8/layout/chevron2"/>
    <dgm:cxn modelId="{53ECCF14-6366-4D92-B16D-9EAD89FB29E0}" type="presParOf" srcId="{9B240B52-51C1-4F19-891E-82C4708D6F65}" destId="{DA4376E4-83D8-470B-80C1-56C62DB1AE10}" srcOrd="0" destOrd="0" presId="urn:microsoft.com/office/officeart/2005/8/layout/chevron2"/>
    <dgm:cxn modelId="{951605F6-4815-4073-AA4E-A7E4132BD09E}" type="presParOf" srcId="{9B240B52-51C1-4F19-891E-82C4708D6F65}" destId="{DF52BF16-E779-43E4-9F6F-5D21EFEE09D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DD2227-62EF-4FA6-89A3-31079D4D0BDB}" type="doc">
      <dgm:prSet loTypeId="urn:microsoft.com/office/officeart/2005/8/layout/process1" loCatId="process" qsTypeId="urn:microsoft.com/office/officeart/2005/8/quickstyle/simple4" qsCatId="simple" csTypeId="urn:microsoft.com/office/officeart/2005/8/colors/colorful1" csCatId="colorful" phldr="1"/>
      <dgm:spPr/>
    </dgm:pt>
    <dgm:pt modelId="{261AD528-5EAB-454D-9CF5-3FEF88BE8BA4}">
      <dgm:prSet phldrT="[Text]"/>
      <dgm:spPr/>
      <dgm:t>
        <a:bodyPr/>
        <a:lstStyle/>
        <a:p>
          <a:r>
            <a:rPr lang="en-US" dirty="0" smtClean="0"/>
            <a:t>Read textbook </a:t>
          </a:r>
          <a:r>
            <a:rPr lang="en-US" b="1" dirty="0" smtClean="0"/>
            <a:t>before</a:t>
          </a:r>
          <a:r>
            <a:rPr lang="en-US" dirty="0" smtClean="0"/>
            <a:t> class</a:t>
          </a:r>
          <a:endParaRPr lang="en-US" dirty="0"/>
        </a:p>
      </dgm:t>
    </dgm:pt>
    <dgm:pt modelId="{324E907F-406F-4637-884D-487F0A02020A}" type="parTrans" cxnId="{7155F424-B913-4A77-8576-14D47518297C}">
      <dgm:prSet/>
      <dgm:spPr/>
      <dgm:t>
        <a:bodyPr/>
        <a:lstStyle/>
        <a:p>
          <a:endParaRPr lang="en-US"/>
        </a:p>
      </dgm:t>
    </dgm:pt>
    <dgm:pt modelId="{051E2626-AD21-49FB-8EC2-16A2AC8C840B}" type="sibTrans" cxnId="{7155F424-B913-4A77-8576-14D47518297C}">
      <dgm:prSet/>
      <dgm:spPr/>
      <dgm:t>
        <a:bodyPr/>
        <a:lstStyle/>
        <a:p>
          <a:endParaRPr lang="en-US"/>
        </a:p>
      </dgm:t>
    </dgm:pt>
    <dgm:pt modelId="{65803308-9E5C-43C6-8060-F8DD899F717E}">
      <dgm:prSet phldrT="[Text]"/>
      <dgm:spPr/>
      <dgm:t>
        <a:bodyPr/>
        <a:lstStyle/>
        <a:p>
          <a:r>
            <a:rPr lang="en-US" dirty="0" smtClean="0"/>
            <a:t>Participate in class and ask questions</a:t>
          </a:r>
          <a:endParaRPr lang="en-US" dirty="0"/>
        </a:p>
      </dgm:t>
    </dgm:pt>
    <dgm:pt modelId="{1DE72B05-1EB7-437C-A431-7C413E0240CD}" type="parTrans" cxnId="{5CF3F7F8-1A8D-4DA4-8B5C-B45FCEEEA21A}">
      <dgm:prSet/>
      <dgm:spPr/>
      <dgm:t>
        <a:bodyPr/>
        <a:lstStyle/>
        <a:p>
          <a:endParaRPr lang="en-US"/>
        </a:p>
      </dgm:t>
    </dgm:pt>
    <dgm:pt modelId="{11115409-3CF6-4DC3-A632-23B445667D90}" type="sibTrans" cxnId="{5CF3F7F8-1A8D-4DA4-8B5C-B45FCEEEA21A}">
      <dgm:prSet/>
      <dgm:spPr/>
      <dgm:t>
        <a:bodyPr/>
        <a:lstStyle/>
        <a:p>
          <a:endParaRPr lang="en-US"/>
        </a:p>
      </dgm:t>
    </dgm:pt>
    <dgm:pt modelId="{C07EA88A-275D-4DA8-9395-34A7D5E715CB}">
      <dgm:prSet phldrT="[Text]"/>
      <dgm:spPr/>
      <dgm:t>
        <a:bodyPr/>
        <a:lstStyle/>
        <a:p>
          <a:r>
            <a:rPr lang="en-US" dirty="0" smtClean="0"/>
            <a:t>Practice programming what we talk about</a:t>
          </a:r>
          <a:endParaRPr lang="en-US" dirty="0"/>
        </a:p>
      </dgm:t>
    </dgm:pt>
    <dgm:pt modelId="{53AFD34E-D642-480C-B204-E31010E581F6}" type="parTrans" cxnId="{0307AE6B-88D3-4870-BB65-B52648A8D5F8}">
      <dgm:prSet/>
      <dgm:spPr/>
      <dgm:t>
        <a:bodyPr/>
        <a:lstStyle/>
        <a:p>
          <a:endParaRPr lang="en-US"/>
        </a:p>
      </dgm:t>
    </dgm:pt>
    <dgm:pt modelId="{A4F5F4DD-0D15-4D1C-87C4-C22FDD4AD7C8}" type="sibTrans" cxnId="{0307AE6B-88D3-4870-BB65-B52648A8D5F8}">
      <dgm:prSet/>
      <dgm:spPr/>
      <dgm:t>
        <a:bodyPr/>
        <a:lstStyle/>
        <a:p>
          <a:endParaRPr lang="en-US"/>
        </a:p>
      </dgm:t>
    </dgm:pt>
    <dgm:pt modelId="{2B6E3A64-E045-4894-81A9-E1842B49CD02}">
      <dgm:prSet phldrT="[Text]"/>
      <dgm:spPr/>
      <dgm:t>
        <a:bodyPr/>
        <a:lstStyle/>
        <a:p>
          <a:r>
            <a:rPr lang="en-US" dirty="0" smtClean="0"/>
            <a:t>Work on labs and projects</a:t>
          </a:r>
          <a:endParaRPr lang="en-US" dirty="0"/>
        </a:p>
      </dgm:t>
    </dgm:pt>
    <dgm:pt modelId="{9434A05B-844A-4282-B6ED-824B22B1D271}" type="parTrans" cxnId="{A02D22F7-2751-4869-8CA1-B788C0B0BB00}">
      <dgm:prSet/>
      <dgm:spPr/>
      <dgm:t>
        <a:bodyPr/>
        <a:lstStyle/>
        <a:p>
          <a:endParaRPr lang="en-US"/>
        </a:p>
      </dgm:t>
    </dgm:pt>
    <dgm:pt modelId="{F0CE460E-D453-4D0C-93BF-19439880DE05}" type="sibTrans" cxnId="{A02D22F7-2751-4869-8CA1-B788C0B0BB00}">
      <dgm:prSet/>
      <dgm:spPr/>
      <dgm:t>
        <a:bodyPr/>
        <a:lstStyle/>
        <a:p>
          <a:endParaRPr lang="en-US"/>
        </a:p>
      </dgm:t>
    </dgm:pt>
    <dgm:pt modelId="{7B925FB1-2AAA-4CEC-8E7C-E3B912A00DA0}">
      <dgm:prSet phldrT="[Text]"/>
      <dgm:spPr/>
      <dgm:t>
        <a:bodyPr/>
        <a:lstStyle/>
        <a:p>
          <a:r>
            <a:rPr lang="en-US" dirty="0" smtClean="0"/>
            <a:t>Come to exams prepared</a:t>
          </a:r>
          <a:endParaRPr lang="en-US" dirty="0"/>
        </a:p>
      </dgm:t>
    </dgm:pt>
    <dgm:pt modelId="{B5ACB869-9316-4D9E-A398-F7DFF234101D}" type="parTrans" cxnId="{F0620975-329B-4E0B-BED8-B471356F2296}">
      <dgm:prSet/>
      <dgm:spPr/>
      <dgm:t>
        <a:bodyPr/>
        <a:lstStyle/>
        <a:p>
          <a:endParaRPr lang="en-US"/>
        </a:p>
      </dgm:t>
    </dgm:pt>
    <dgm:pt modelId="{EE222E05-CADD-4F86-9DE3-684CD4A82A0B}" type="sibTrans" cxnId="{F0620975-329B-4E0B-BED8-B471356F2296}">
      <dgm:prSet/>
      <dgm:spPr/>
      <dgm:t>
        <a:bodyPr/>
        <a:lstStyle/>
        <a:p>
          <a:endParaRPr lang="en-US"/>
        </a:p>
      </dgm:t>
    </dgm:pt>
    <dgm:pt modelId="{877E62C4-7295-4389-94AF-FE9C2D019C47}" type="pres">
      <dgm:prSet presAssocID="{AADD2227-62EF-4FA6-89A3-31079D4D0BDB}" presName="Name0" presStyleCnt="0">
        <dgm:presLayoutVars>
          <dgm:dir/>
          <dgm:resizeHandles val="exact"/>
        </dgm:presLayoutVars>
      </dgm:prSet>
      <dgm:spPr/>
    </dgm:pt>
    <dgm:pt modelId="{CC0B1CEA-2FE7-438E-A27C-6AC88A75718C}" type="pres">
      <dgm:prSet presAssocID="{261AD528-5EAB-454D-9CF5-3FEF88BE8BA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81F39-2386-4BDD-9CBD-68BD1990EABA}" type="pres">
      <dgm:prSet presAssocID="{051E2626-AD21-49FB-8EC2-16A2AC8C840B}" presName="sibTrans" presStyleLbl="sibTrans2D1" presStyleIdx="0" presStyleCnt="4"/>
      <dgm:spPr/>
      <dgm:t>
        <a:bodyPr/>
        <a:lstStyle/>
        <a:p>
          <a:endParaRPr lang="en-US"/>
        </a:p>
      </dgm:t>
    </dgm:pt>
    <dgm:pt modelId="{19A8AB5F-5041-48B9-A63E-78B3122B16F1}" type="pres">
      <dgm:prSet presAssocID="{051E2626-AD21-49FB-8EC2-16A2AC8C840B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81EF6C6A-2EDD-470F-9F65-773C1DFE6FB6}" type="pres">
      <dgm:prSet presAssocID="{65803308-9E5C-43C6-8060-F8DD899F717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CC690A-5700-4497-89A8-23F3E7564F27}" type="pres">
      <dgm:prSet presAssocID="{11115409-3CF6-4DC3-A632-23B445667D90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4964551-3219-4EF2-BA1B-E41BE6F60D4F}" type="pres">
      <dgm:prSet presAssocID="{11115409-3CF6-4DC3-A632-23B445667D90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9CB5B02D-F09C-4BAF-B3F4-BD08D21AF6E8}" type="pres">
      <dgm:prSet presAssocID="{C07EA88A-275D-4DA8-9395-34A7D5E715C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C5A4A-BC2C-4285-B247-5442C78559BB}" type="pres">
      <dgm:prSet presAssocID="{A4F5F4DD-0D15-4D1C-87C4-C22FDD4AD7C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FE2675A-5D4A-4086-90B0-FABF2D9EC10F}" type="pres">
      <dgm:prSet presAssocID="{A4F5F4DD-0D15-4D1C-87C4-C22FDD4AD7C8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D4264484-FB74-4940-81A0-2FC16E131123}" type="pres">
      <dgm:prSet presAssocID="{2B6E3A64-E045-4894-81A9-E1842B49CD0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F82BC0-4254-45D6-BB29-C8EC78E6B7AB}" type="pres">
      <dgm:prSet presAssocID="{F0CE460E-D453-4D0C-93BF-19439880DE05}" presName="sibTrans" presStyleLbl="sibTrans2D1" presStyleIdx="3" presStyleCnt="4"/>
      <dgm:spPr/>
      <dgm:t>
        <a:bodyPr/>
        <a:lstStyle/>
        <a:p>
          <a:endParaRPr lang="en-US"/>
        </a:p>
      </dgm:t>
    </dgm:pt>
    <dgm:pt modelId="{98331381-043E-46A4-A0B3-F42CD3890B77}" type="pres">
      <dgm:prSet presAssocID="{F0CE460E-D453-4D0C-93BF-19439880DE05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A81C377D-7F8D-4E1D-9FEE-57DDB641E9F7}" type="pres">
      <dgm:prSet presAssocID="{7B925FB1-2AAA-4CEC-8E7C-E3B912A00DA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19FE14-7715-4C3B-8372-A3C34761D2A1}" type="presOf" srcId="{2B6E3A64-E045-4894-81A9-E1842B49CD02}" destId="{D4264484-FB74-4940-81A0-2FC16E131123}" srcOrd="0" destOrd="0" presId="urn:microsoft.com/office/officeart/2005/8/layout/process1"/>
    <dgm:cxn modelId="{6F538FC9-7689-430B-99CE-AE4F5CE71890}" type="presOf" srcId="{051E2626-AD21-49FB-8EC2-16A2AC8C840B}" destId="{75381F39-2386-4BDD-9CBD-68BD1990EABA}" srcOrd="0" destOrd="0" presId="urn:microsoft.com/office/officeart/2005/8/layout/process1"/>
    <dgm:cxn modelId="{FEEDD086-3E5C-4A36-A5FA-78B1339AE1AF}" type="presOf" srcId="{051E2626-AD21-49FB-8EC2-16A2AC8C840B}" destId="{19A8AB5F-5041-48B9-A63E-78B3122B16F1}" srcOrd="1" destOrd="0" presId="urn:microsoft.com/office/officeart/2005/8/layout/process1"/>
    <dgm:cxn modelId="{D67BB832-EB0F-4774-A5AA-E1883A301928}" type="presOf" srcId="{C07EA88A-275D-4DA8-9395-34A7D5E715CB}" destId="{9CB5B02D-F09C-4BAF-B3F4-BD08D21AF6E8}" srcOrd="0" destOrd="0" presId="urn:microsoft.com/office/officeart/2005/8/layout/process1"/>
    <dgm:cxn modelId="{4CB0B717-FC8F-4376-BE31-3A40E899DDE6}" type="presOf" srcId="{11115409-3CF6-4DC3-A632-23B445667D90}" destId="{74964551-3219-4EF2-BA1B-E41BE6F60D4F}" srcOrd="1" destOrd="0" presId="urn:microsoft.com/office/officeart/2005/8/layout/process1"/>
    <dgm:cxn modelId="{278B6C74-61D7-49F6-AEAE-8C0FFF41BEF7}" type="presOf" srcId="{65803308-9E5C-43C6-8060-F8DD899F717E}" destId="{81EF6C6A-2EDD-470F-9F65-773C1DFE6FB6}" srcOrd="0" destOrd="0" presId="urn:microsoft.com/office/officeart/2005/8/layout/process1"/>
    <dgm:cxn modelId="{7155F424-B913-4A77-8576-14D47518297C}" srcId="{AADD2227-62EF-4FA6-89A3-31079D4D0BDB}" destId="{261AD528-5EAB-454D-9CF5-3FEF88BE8BA4}" srcOrd="0" destOrd="0" parTransId="{324E907F-406F-4637-884D-487F0A02020A}" sibTransId="{051E2626-AD21-49FB-8EC2-16A2AC8C840B}"/>
    <dgm:cxn modelId="{FB6B3AD0-D086-4934-AFF4-3200742A18A8}" type="presOf" srcId="{F0CE460E-D453-4D0C-93BF-19439880DE05}" destId="{98331381-043E-46A4-A0B3-F42CD3890B77}" srcOrd="1" destOrd="0" presId="urn:microsoft.com/office/officeart/2005/8/layout/process1"/>
    <dgm:cxn modelId="{04685366-6772-431A-9B0E-7EA1C32FC050}" type="presOf" srcId="{A4F5F4DD-0D15-4D1C-87C4-C22FDD4AD7C8}" destId="{2FE2675A-5D4A-4086-90B0-FABF2D9EC10F}" srcOrd="1" destOrd="0" presId="urn:microsoft.com/office/officeart/2005/8/layout/process1"/>
    <dgm:cxn modelId="{0307AE6B-88D3-4870-BB65-B52648A8D5F8}" srcId="{AADD2227-62EF-4FA6-89A3-31079D4D0BDB}" destId="{C07EA88A-275D-4DA8-9395-34A7D5E715CB}" srcOrd="2" destOrd="0" parTransId="{53AFD34E-D642-480C-B204-E31010E581F6}" sibTransId="{A4F5F4DD-0D15-4D1C-87C4-C22FDD4AD7C8}"/>
    <dgm:cxn modelId="{E68948D3-E1B5-4667-8D53-CAC526F7338C}" type="presOf" srcId="{F0CE460E-D453-4D0C-93BF-19439880DE05}" destId="{C1F82BC0-4254-45D6-BB29-C8EC78E6B7AB}" srcOrd="0" destOrd="0" presId="urn:microsoft.com/office/officeart/2005/8/layout/process1"/>
    <dgm:cxn modelId="{A02D22F7-2751-4869-8CA1-B788C0B0BB00}" srcId="{AADD2227-62EF-4FA6-89A3-31079D4D0BDB}" destId="{2B6E3A64-E045-4894-81A9-E1842B49CD02}" srcOrd="3" destOrd="0" parTransId="{9434A05B-844A-4282-B6ED-824B22B1D271}" sibTransId="{F0CE460E-D453-4D0C-93BF-19439880DE05}"/>
    <dgm:cxn modelId="{F0620975-329B-4E0B-BED8-B471356F2296}" srcId="{AADD2227-62EF-4FA6-89A3-31079D4D0BDB}" destId="{7B925FB1-2AAA-4CEC-8E7C-E3B912A00DA0}" srcOrd="4" destOrd="0" parTransId="{B5ACB869-9316-4D9E-A398-F7DFF234101D}" sibTransId="{EE222E05-CADD-4F86-9DE3-684CD4A82A0B}"/>
    <dgm:cxn modelId="{5CF3F7F8-1A8D-4DA4-8B5C-B45FCEEEA21A}" srcId="{AADD2227-62EF-4FA6-89A3-31079D4D0BDB}" destId="{65803308-9E5C-43C6-8060-F8DD899F717E}" srcOrd="1" destOrd="0" parTransId="{1DE72B05-1EB7-437C-A431-7C413E0240CD}" sibTransId="{11115409-3CF6-4DC3-A632-23B445667D90}"/>
    <dgm:cxn modelId="{F5784262-FC4E-47C8-8F38-ED19B4405AC5}" type="presOf" srcId="{A4F5F4DD-0D15-4D1C-87C4-C22FDD4AD7C8}" destId="{35BC5A4A-BC2C-4285-B247-5442C78559BB}" srcOrd="0" destOrd="0" presId="urn:microsoft.com/office/officeart/2005/8/layout/process1"/>
    <dgm:cxn modelId="{0D8BC7F5-7500-48C5-9ADC-9C00689B5050}" type="presOf" srcId="{7B925FB1-2AAA-4CEC-8E7C-E3B912A00DA0}" destId="{A81C377D-7F8D-4E1D-9FEE-57DDB641E9F7}" srcOrd="0" destOrd="0" presId="urn:microsoft.com/office/officeart/2005/8/layout/process1"/>
    <dgm:cxn modelId="{B6C7B9A8-8A7B-42D3-B258-0255EFDFCE7F}" type="presOf" srcId="{AADD2227-62EF-4FA6-89A3-31079D4D0BDB}" destId="{877E62C4-7295-4389-94AF-FE9C2D019C47}" srcOrd="0" destOrd="0" presId="urn:microsoft.com/office/officeart/2005/8/layout/process1"/>
    <dgm:cxn modelId="{99734B35-3A93-452F-A33D-A9F5358DF66B}" type="presOf" srcId="{261AD528-5EAB-454D-9CF5-3FEF88BE8BA4}" destId="{CC0B1CEA-2FE7-438E-A27C-6AC88A75718C}" srcOrd="0" destOrd="0" presId="urn:microsoft.com/office/officeart/2005/8/layout/process1"/>
    <dgm:cxn modelId="{81D26129-BE17-4DD1-85AD-AAE108ADAE30}" type="presOf" srcId="{11115409-3CF6-4DC3-A632-23B445667D90}" destId="{A4CC690A-5700-4497-89A8-23F3E7564F27}" srcOrd="0" destOrd="0" presId="urn:microsoft.com/office/officeart/2005/8/layout/process1"/>
    <dgm:cxn modelId="{986797DE-F391-4CC2-B725-850960B291C6}" type="presParOf" srcId="{877E62C4-7295-4389-94AF-FE9C2D019C47}" destId="{CC0B1CEA-2FE7-438E-A27C-6AC88A75718C}" srcOrd="0" destOrd="0" presId="urn:microsoft.com/office/officeart/2005/8/layout/process1"/>
    <dgm:cxn modelId="{C6FBE21F-B31F-4220-A5BC-44B1AEF1327A}" type="presParOf" srcId="{877E62C4-7295-4389-94AF-FE9C2D019C47}" destId="{75381F39-2386-4BDD-9CBD-68BD1990EABA}" srcOrd="1" destOrd="0" presId="urn:microsoft.com/office/officeart/2005/8/layout/process1"/>
    <dgm:cxn modelId="{249728AB-F845-43D6-AADA-E26C756FA9B5}" type="presParOf" srcId="{75381F39-2386-4BDD-9CBD-68BD1990EABA}" destId="{19A8AB5F-5041-48B9-A63E-78B3122B16F1}" srcOrd="0" destOrd="0" presId="urn:microsoft.com/office/officeart/2005/8/layout/process1"/>
    <dgm:cxn modelId="{380004BF-636C-48F8-8129-0BBE2B194CD7}" type="presParOf" srcId="{877E62C4-7295-4389-94AF-FE9C2D019C47}" destId="{81EF6C6A-2EDD-470F-9F65-773C1DFE6FB6}" srcOrd="2" destOrd="0" presId="urn:microsoft.com/office/officeart/2005/8/layout/process1"/>
    <dgm:cxn modelId="{6BFD46A9-86B2-48E7-9C67-7E95D6D8004C}" type="presParOf" srcId="{877E62C4-7295-4389-94AF-FE9C2D019C47}" destId="{A4CC690A-5700-4497-89A8-23F3E7564F27}" srcOrd="3" destOrd="0" presId="urn:microsoft.com/office/officeart/2005/8/layout/process1"/>
    <dgm:cxn modelId="{7AA9C554-031A-43B6-99CB-E4FBD817CC15}" type="presParOf" srcId="{A4CC690A-5700-4497-89A8-23F3E7564F27}" destId="{74964551-3219-4EF2-BA1B-E41BE6F60D4F}" srcOrd="0" destOrd="0" presId="urn:microsoft.com/office/officeart/2005/8/layout/process1"/>
    <dgm:cxn modelId="{ECBC3121-C638-4F6B-9A71-2C6BFC6BA6C7}" type="presParOf" srcId="{877E62C4-7295-4389-94AF-FE9C2D019C47}" destId="{9CB5B02D-F09C-4BAF-B3F4-BD08D21AF6E8}" srcOrd="4" destOrd="0" presId="urn:microsoft.com/office/officeart/2005/8/layout/process1"/>
    <dgm:cxn modelId="{F73E636F-E444-49E8-92B4-CBB3444833A7}" type="presParOf" srcId="{877E62C4-7295-4389-94AF-FE9C2D019C47}" destId="{35BC5A4A-BC2C-4285-B247-5442C78559BB}" srcOrd="5" destOrd="0" presId="urn:microsoft.com/office/officeart/2005/8/layout/process1"/>
    <dgm:cxn modelId="{124DE1FA-C5A3-459F-9DBD-22A7B58774D5}" type="presParOf" srcId="{35BC5A4A-BC2C-4285-B247-5442C78559BB}" destId="{2FE2675A-5D4A-4086-90B0-FABF2D9EC10F}" srcOrd="0" destOrd="0" presId="urn:microsoft.com/office/officeart/2005/8/layout/process1"/>
    <dgm:cxn modelId="{09BB3F68-C20A-41F0-8044-434897C542E2}" type="presParOf" srcId="{877E62C4-7295-4389-94AF-FE9C2D019C47}" destId="{D4264484-FB74-4940-81A0-2FC16E131123}" srcOrd="6" destOrd="0" presId="urn:microsoft.com/office/officeart/2005/8/layout/process1"/>
    <dgm:cxn modelId="{844450A1-8355-4ED0-A1D7-A7379EDBB6DC}" type="presParOf" srcId="{877E62C4-7295-4389-94AF-FE9C2D019C47}" destId="{C1F82BC0-4254-45D6-BB29-C8EC78E6B7AB}" srcOrd="7" destOrd="0" presId="urn:microsoft.com/office/officeart/2005/8/layout/process1"/>
    <dgm:cxn modelId="{3C812AC4-74B4-4E32-8082-14F79D6A5EB6}" type="presParOf" srcId="{C1F82BC0-4254-45D6-BB29-C8EC78E6B7AB}" destId="{98331381-043E-46A4-A0B3-F42CD3890B77}" srcOrd="0" destOrd="0" presId="urn:microsoft.com/office/officeart/2005/8/layout/process1"/>
    <dgm:cxn modelId="{F7069585-F2C9-4153-8B23-3D3CC4AA0CB7}" type="presParOf" srcId="{877E62C4-7295-4389-94AF-FE9C2D019C47}" destId="{A81C377D-7F8D-4E1D-9FEE-57DDB641E9F7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DD2227-62EF-4FA6-89A3-31079D4D0BDB}" type="doc">
      <dgm:prSet loTypeId="urn:microsoft.com/office/officeart/2005/8/layout/process1" loCatId="process" qsTypeId="urn:microsoft.com/office/officeart/2005/8/quickstyle/simple4" qsCatId="simple" csTypeId="urn:microsoft.com/office/officeart/2005/8/colors/colorful1" csCatId="colorful" phldr="1"/>
      <dgm:spPr/>
    </dgm:pt>
    <dgm:pt modelId="{261AD528-5EAB-454D-9CF5-3FEF88BE8BA4}">
      <dgm:prSet phldrT="[Text]"/>
      <dgm:spPr/>
      <dgm:t>
        <a:bodyPr/>
        <a:lstStyle/>
        <a:p>
          <a:r>
            <a:rPr lang="en-US" dirty="0" smtClean="0"/>
            <a:t>Come to class without reading anything</a:t>
          </a:r>
          <a:endParaRPr lang="en-US" dirty="0"/>
        </a:p>
      </dgm:t>
    </dgm:pt>
    <dgm:pt modelId="{324E907F-406F-4637-884D-487F0A02020A}" type="parTrans" cxnId="{7155F424-B913-4A77-8576-14D47518297C}">
      <dgm:prSet/>
      <dgm:spPr/>
      <dgm:t>
        <a:bodyPr/>
        <a:lstStyle/>
        <a:p>
          <a:endParaRPr lang="en-US"/>
        </a:p>
      </dgm:t>
    </dgm:pt>
    <dgm:pt modelId="{051E2626-AD21-49FB-8EC2-16A2AC8C840B}" type="sibTrans" cxnId="{7155F424-B913-4A77-8576-14D47518297C}">
      <dgm:prSet/>
      <dgm:spPr/>
      <dgm:t>
        <a:bodyPr/>
        <a:lstStyle/>
        <a:p>
          <a:endParaRPr lang="en-US"/>
        </a:p>
      </dgm:t>
    </dgm:pt>
    <dgm:pt modelId="{65803308-9E5C-43C6-8060-F8DD899F717E}">
      <dgm:prSet phldrT="[Text]"/>
      <dgm:spPr/>
      <dgm:t>
        <a:bodyPr/>
        <a:lstStyle/>
        <a:p>
          <a:r>
            <a:rPr lang="en-US" dirty="0" smtClean="0"/>
            <a:t>Ask no questions in class</a:t>
          </a:r>
          <a:endParaRPr lang="en-US" dirty="0"/>
        </a:p>
      </dgm:t>
    </dgm:pt>
    <dgm:pt modelId="{1DE72B05-1EB7-437C-A431-7C413E0240CD}" type="parTrans" cxnId="{5CF3F7F8-1A8D-4DA4-8B5C-B45FCEEEA21A}">
      <dgm:prSet/>
      <dgm:spPr/>
      <dgm:t>
        <a:bodyPr/>
        <a:lstStyle/>
        <a:p>
          <a:endParaRPr lang="en-US"/>
        </a:p>
      </dgm:t>
    </dgm:pt>
    <dgm:pt modelId="{11115409-3CF6-4DC3-A632-23B445667D90}" type="sibTrans" cxnId="{5CF3F7F8-1A8D-4DA4-8B5C-B45FCEEEA21A}">
      <dgm:prSet/>
      <dgm:spPr/>
      <dgm:t>
        <a:bodyPr/>
        <a:lstStyle/>
        <a:p>
          <a:endParaRPr lang="en-US"/>
        </a:p>
      </dgm:t>
    </dgm:pt>
    <dgm:pt modelId="{C07EA88A-275D-4DA8-9395-34A7D5E715CB}">
      <dgm:prSet phldrT="[Text]"/>
      <dgm:spPr/>
      <dgm:t>
        <a:bodyPr/>
        <a:lstStyle/>
        <a:p>
          <a:r>
            <a:rPr lang="en-US" dirty="0" smtClean="0"/>
            <a:t>Don't practice at home</a:t>
          </a:r>
          <a:endParaRPr lang="en-US" dirty="0"/>
        </a:p>
      </dgm:t>
    </dgm:pt>
    <dgm:pt modelId="{53AFD34E-D642-480C-B204-E31010E581F6}" type="parTrans" cxnId="{0307AE6B-88D3-4870-BB65-B52648A8D5F8}">
      <dgm:prSet/>
      <dgm:spPr/>
      <dgm:t>
        <a:bodyPr/>
        <a:lstStyle/>
        <a:p>
          <a:endParaRPr lang="en-US"/>
        </a:p>
      </dgm:t>
    </dgm:pt>
    <dgm:pt modelId="{A4F5F4DD-0D15-4D1C-87C4-C22FDD4AD7C8}" type="sibTrans" cxnId="{0307AE6B-88D3-4870-BB65-B52648A8D5F8}">
      <dgm:prSet/>
      <dgm:spPr/>
      <dgm:t>
        <a:bodyPr/>
        <a:lstStyle/>
        <a:p>
          <a:endParaRPr lang="en-US"/>
        </a:p>
      </dgm:t>
    </dgm:pt>
    <dgm:pt modelId="{2B6E3A64-E045-4894-81A9-E1842B49CD02}">
      <dgm:prSet phldrT="[Text]"/>
      <dgm:spPr/>
      <dgm:t>
        <a:bodyPr/>
        <a:lstStyle/>
        <a:p>
          <a:r>
            <a:rPr lang="en-US" dirty="0" smtClean="0"/>
            <a:t>Finish the projects without understanding them</a:t>
          </a:r>
          <a:endParaRPr lang="en-US" dirty="0"/>
        </a:p>
      </dgm:t>
    </dgm:pt>
    <dgm:pt modelId="{9434A05B-844A-4282-B6ED-824B22B1D271}" type="parTrans" cxnId="{A02D22F7-2751-4869-8CA1-B788C0B0BB00}">
      <dgm:prSet/>
      <dgm:spPr/>
      <dgm:t>
        <a:bodyPr/>
        <a:lstStyle/>
        <a:p>
          <a:endParaRPr lang="en-US"/>
        </a:p>
      </dgm:t>
    </dgm:pt>
    <dgm:pt modelId="{F0CE460E-D453-4D0C-93BF-19439880DE05}" type="sibTrans" cxnId="{A02D22F7-2751-4869-8CA1-B788C0B0BB00}">
      <dgm:prSet/>
      <dgm:spPr/>
      <dgm:t>
        <a:bodyPr/>
        <a:lstStyle/>
        <a:p>
          <a:endParaRPr lang="en-US"/>
        </a:p>
      </dgm:t>
    </dgm:pt>
    <dgm:pt modelId="{7B925FB1-2AAA-4CEC-8E7C-E3B912A00DA0}">
      <dgm:prSet phldrT="[Text]"/>
      <dgm:spPr/>
      <dgm:t>
        <a:bodyPr/>
        <a:lstStyle/>
        <a:p>
          <a:r>
            <a:rPr lang="en-US" dirty="0" smtClean="0"/>
            <a:t>Skim the chapters before the exam</a:t>
          </a:r>
          <a:endParaRPr lang="en-US" dirty="0"/>
        </a:p>
      </dgm:t>
    </dgm:pt>
    <dgm:pt modelId="{B5ACB869-9316-4D9E-A398-F7DFF234101D}" type="parTrans" cxnId="{F0620975-329B-4E0B-BED8-B471356F2296}">
      <dgm:prSet/>
      <dgm:spPr/>
      <dgm:t>
        <a:bodyPr/>
        <a:lstStyle/>
        <a:p>
          <a:endParaRPr lang="en-US"/>
        </a:p>
      </dgm:t>
    </dgm:pt>
    <dgm:pt modelId="{EE222E05-CADD-4F86-9DE3-684CD4A82A0B}" type="sibTrans" cxnId="{F0620975-329B-4E0B-BED8-B471356F2296}">
      <dgm:prSet/>
      <dgm:spPr/>
      <dgm:t>
        <a:bodyPr/>
        <a:lstStyle/>
        <a:p>
          <a:endParaRPr lang="en-US"/>
        </a:p>
      </dgm:t>
    </dgm:pt>
    <dgm:pt modelId="{877E62C4-7295-4389-94AF-FE9C2D019C47}" type="pres">
      <dgm:prSet presAssocID="{AADD2227-62EF-4FA6-89A3-31079D4D0BDB}" presName="Name0" presStyleCnt="0">
        <dgm:presLayoutVars>
          <dgm:dir/>
          <dgm:resizeHandles val="exact"/>
        </dgm:presLayoutVars>
      </dgm:prSet>
      <dgm:spPr/>
    </dgm:pt>
    <dgm:pt modelId="{CC0B1CEA-2FE7-438E-A27C-6AC88A75718C}" type="pres">
      <dgm:prSet presAssocID="{261AD528-5EAB-454D-9CF5-3FEF88BE8BA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81F39-2386-4BDD-9CBD-68BD1990EABA}" type="pres">
      <dgm:prSet presAssocID="{051E2626-AD21-49FB-8EC2-16A2AC8C840B}" presName="sibTrans" presStyleLbl="sibTrans2D1" presStyleIdx="0" presStyleCnt="4"/>
      <dgm:spPr/>
      <dgm:t>
        <a:bodyPr/>
        <a:lstStyle/>
        <a:p>
          <a:endParaRPr lang="en-US"/>
        </a:p>
      </dgm:t>
    </dgm:pt>
    <dgm:pt modelId="{19A8AB5F-5041-48B9-A63E-78B3122B16F1}" type="pres">
      <dgm:prSet presAssocID="{051E2626-AD21-49FB-8EC2-16A2AC8C840B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81EF6C6A-2EDD-470F-9F65-773C1DFE6FB6}" type="pres">
      <dgm:prSet presAssocID="{65803308-9E5C-43C6-8060-F8DD899F717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CC690A-5700-4497-89A8-23F3E7564F27}" type="pres">
      <dgm:prSet presAssocID="{11115409-3CF6-4DC3-A632-23B445667D90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4964551-3219-4EF2-BA1B-E41BE6F60D4F}" type="pres">
      <dgm:prSet presAssocID="{11115409-3CF6-4DC3-A632-23B445667D90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9CB5B02D-F09C-4BAF-B3F4-BD08D21AF6E8}" type="pres">
      <dgm:prSet presAssocID="{C07EA88A-275D-4DA8-9395-34A7D5E715C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C5A4A-BC2C-4285-B247-5442C78559BB}" type="pres">
      <dgm:prSet presAssocID="{A4F5F4DD-0D15-4D1C-87C4-C22FDD4AD7C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FE2675A-5D4A-4086-90B0-FABF2D9EC10F}" type="pres">
      <dgm:prSet presAssocID="{A4F5F4DD-0D15-4D1C-87C4-C22FDD4AD7C8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D4264484-FB74-4940-81A0-2FC16E131123}" type="pres">
      <dgm:prSet presAssocID="{2B6E3A64-E045-4894-81A9-E1842B49CD0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F82BC0-4254-45D6-BB29-C8EC78E6B7AB}" type="pres">
      <dgm:prSet presAssocID="{F0CE460E-D453-4D0C-93BF-19439880DE05}" presName="sibTrans" presStyleLbl="sibTrans2D1" presStyleIdx="3" presStyleCnt="4"/>
      <dgm:spPr/>
      <dgm:t>
        <a:bodyPr/>
        <a:lstStyle/>
        <a:p>
          <a:endParaRPr lang="en-US"/>
        </a:p>
      </dgm:t>
    </dgm:pt>
    <dgm:pt modelId="{98331381-043E-46A4-A0B3-F42CD3890B77}" type="pres">
      <dgm:prSet presAssocID="{F0CE460E-D453-4D0C-93BF-19439880DE05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A81C377D-7F8D-4E1D-9FEE-57DDB641E9F7}" type="pres">
      <dgm:prSet presAssocID="{7B925FB1-2AAA-4CEC-8E7C-E3B912A00DA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19FE14-7715-4C3B-8372-A3C34761D2A1}" type="presOf" srcId="{2B6E3A64-E045-4894-81A9-E1842B49CD02}" destId="{D4264484-FB74-4940-81A0-2FC16E131123}" srcOrd="0" destOrd="0" presId="urn:microsoft.com/office/officeart/2005/8/layout/process1"/>
    <dgm:cxn modelId="{6F538FC9-7689-430B-99CE-AE4F5CE71890}" type="presOf" srcId="{051E2626-AD21-49FB-8EC2-16A2AC8C840B}" destId="{75381F39-2386-4BDD-9CBD-68BD1990EABA}" srcOrd="0" destOrd="0" presId="urn:microsoft.com/office/officeart/2005/8/layout/process1"/>
    <dgm:cxn modelId="{FEEDD086-3E5C-4A36-A5FA-78B1339AE1AF}" type="presOf" srcId="{051E2626-AD21-49FB-8EC2-16A2AC8C840B}" destId="{19A8AB5F-5041-48B9-A63E-78B3122B16F1}" srcOrd="1" destOrd="0" presId="urn:microsoft.com/office/officeart/2005/8/layout/process1"/>
    <dgm:cxn modelId="{D67BB832-EB0F-4774-A5AA-E1883A301928}" type="presOf" srcId="{C07EA88A-275D-4DA8-9395-34A7D5E715CB}" destId="{9CB5B02D-F09C-4BAF-B3F4-BD08D21AF6E8}" srcOrd="0" destOrd="0" presId="urn:microsoft.com/office/officeart/2005/8/layout/process1"/>
    <dgm:cxn modelId="{4CB0B717-FC8F-4376-BE31-3A40E899DDE6}" type="presOf" srcId="{11115409-3CF6-4DC3-A632-23B445667D90}" destId="{74964551-3219-4EF2-BA1B-E41BE6F60D4F}" srcOrd="1" destOrd="0" presId="urn:microsoft.com/office/officeart/2005/8/layout/process1"/>
    <dgm:cxn modelId="{278B6C74-61D7-49F6-AEAE-8C0FFF41BEF7}" type="presOf" srcId="{65803308-9E5C-43C6-8060-F8DD899F717E}" destId="{81EF6C6A-2EDD-470F-9F65-773C1DFE6FB6}" srcOrd="0" destOrd="0" presId="urn:microsoft.com/office/officeart/2005/8/layout/process1"/>
    <dgm:cxn modelId="{7155F424-B913-4A77-8576-14D47518297C}" srcId="{AADD2227-62EF-4FA6-89A3-31079D4D0BDB}" destId="{261AD528-5EAB-454D-9CF5-3FEF88BE8BA4}" srcOrd="0" destOrd="0" parTransId="{324E907F-406F-4637-884D-487F0A02020A}" sibTransId="{051E2626-AD21-49FB-8EC2-16A2AC8C840B}"/>
    <dgm:cxn modelId="{FB6B3AD0-D086-4934-AFF4-3200742A18A8}" type="presOf" srcId="{F0CE460E-D453-4D0C-93BF-19439880DE05}" destId="{98331381-043E-46A4-A0B3-F42CD3890B77}" srcOrd="1" destOrd="0" presId="urn:microsoft.com/office/officeart/2005/8/layout/process1"/>
    <dgm:cxn modelId="{04685366-6772-431A-9B0E-7EA1C32FC050}" type="presOf" srcId="{A4F5F4DD-0D15-4D1C-87C4-C22FDD4AD7C8}" destId="{2FE2675A-5D4A-4086-90B0-FABF2D9EC10F}" srcOrd="1" destOrd="0" presId="urn:microsoft.com/office/officeart/2005/8/layout/process1"/>
    <dgm:cxn modelId="{0307AE6B-88D3-4870-BB65-B52648A8D5F8}" srcId="{AADD2227-62EF-4FA6-89A3-31079D4D0BDB}" destId="{C07EA88A-275D-4DA8-9395-34A7D5E715CB}" srcOrd="2" destOrd="0" parTransId="{53AFD34E-D642-480C-B204-E31010E581F6}" sibTransId="{A4F5F4DD-0D15-4D1C-87C4-C22FDD4AD7C8}"/>
    <dgm:cxn modelId="{E68948D3-E1B5-4667-8D53-CAC526F7338C}" type="presOf" srcId="{F0CE460E-D453-4D0C-93BF-19439880DE05}" destId="{C1F82BC0-4254-45D6-BB29-C8EC78E6B7AB}" srcOrd="0" destOrd="0" presId="urn:microsoft.com/office/officeart/2005/8/layout/process1"/>
    <dgm:cxn modelId="{A02D22F7-2751-4869-8CA1-B788C0B0BB00}" srcId="{AADD2227-62EF-4FA6-89A3-31079D4D0BDB}" destId="{2B6E3A64-E045-4894-81A9-E1842B49CD02}" srcOrd="3" destOrd="0" parTransId="{9434A05B-844A-4282-B6ED-824B22B1D271}" sibTransId="{F0CE460E-D453-4D0C-93BF-19439880DE05}"/>
    <dgm:cxn modelId="{F0620975-329B-4E0B-BED8-B471356F2296}" srcId="{AADD2227-62EF-4FA6-89A3-31079D4D0BDB}" destId="{7B925FB1-2AAA-4CEC-8E7C-E3B912A00DA0}" srcOrd="4" destOrd="0" parTransId="{B5ACB869-9316-4D9E-A398-F7DFF234101D}" sibTransId="{EE222E05-CADD-4F86-9DE3-684CD4A82A0B}"/>
    <dgm:cxn modelId="{5CF3F7F8-1A8D-4DA4-8B5C-B45FCEEEA21A}" srcId="{AADD2227-62EF-4FA6-89A3-31079D4D0BDB}" destId="{65803308-9E5C-43C6-8060-F8DD899F717E}" srcOrd="1" destOrd="0" parTransId="{1DE72B05-1EB7-437C-A431-7C413E0240CD}" sibTransId="{11115409-3CF6-4DC3-A632-23B445667D90}"/>
    <dgm:cxn modelId="{F5784262-FC4E-47C8-8F38-ED19B4405AC5}" type="presOf" srcId="{A4F5F4DD-0D15-4D1C-87C4-C22FDD4AD7C8}" destId="{35BC5A4A-BC2C-4285-B247-5442C78559BB}" srcOrd="0" destOrd="0" presId="urn:microsoft.com/office/officeart/2005/8/layout/process1"/>
    <dgm:cxn modelId="{0D8BC7F5-7500-48C5-9ADC-9C00689B5050}" type="presOf" srcId="{7B925FB1-2AAA-4CEC-8E7C-E3B912A00DA0}" destId="{A81C377D-7F8D-4E1D-9FEE-57DDB641E9F7}" srcOrd="0" destOrd="0" presId="urn:microsoft.com/office/officeart/2005/8/layout/process1"/>
    <dgm:cxn modelId="{B6C7B9A8-8A7B-42D3-B258-0255EFDFCE7F}" type="presOf" srcId="{AADD2227-62EF-4FA6-89A3-31079D4D0BDB}" destId="{877E62C4-7295-4389-94AF-FE9C2D019C47}" srcOrd="0" destOrd="0" presId="urn:microsoft.com/office/officeart/2005/8/layout/process1"/>
    <dgm:cxn modelId="{99734B35-3A93-452F-A33D-A9F5358DF66B}" type="presOf" srcId="{261AD528-5EAB-454D-9CF5-3FEF88BE8BA4}" destId="{CC0B1CEA-2FE7-438E-A27C-6AC88A75718C}" srcOrd="0" destOrd="0" presId="urn:microsoft.com/office/officeart/2005/8/layout/process1"/>
    <dgm:cxn modelId="{81D26129-BE17-4DD1-85AD-AAE108ADAE30}" type="presOf" srcId="{11115409-3CF6-4DC3-A632-23B445667D90}" destId="{A4CC690A-5700-4497-89A8-23F3E7564F27}" srcOrd="0" destOrd="0" presId="urn:microsoft.com/office/officeart/2005/8/layout/process1"/>
    <dgm:cxn modelId="{986797DE-F391-4CC2-B725-850960B291C6}" type="presParOf" srcId="{877E62C4-7295-4389-94AF-FE9C2D019C47}" destId="{CC0B1CEA-2FE7-438E-A27C-6AC88A75718C}" srcOrd="0" destOrd="0" presId="urn:microsoft.com/office/officeart/2005/8/layout/process1"/>
    <dgm:cxn modelId="{C6FBE21F-B31F-4220-A5BC-44B1AEF1327A}" type="presParOf" srcId="{877E62C4-7295-4389-94AF-FE9C2D019C47}" destId="{75381F39-2386-4BDD-9CBD-68BD1990EABA}" srcOrd="1" destOrd="0" presId="urn:microsoft.com/office/officeart/2005/8/layout/process1"/>
    <dgm:cxn modelId="{249728AB-F845-43D6-AADA-E26C756FA9B5}" type="presParOf" srcId="{75381F39-2386-4BDD-9CBD-68BD1990EABA}" destId="{19A8AB5F-5041-48B9-A63E-78B3122B16F1}" srcOrd="0" destOrd="0" presId="urn:microsoft.com/office/officeart/2005/8/layout/process1"/>
    <dgm:cxn modelId="{380004BF-636C-48F8-8129-0BBE2B194CD7}" type="presParOf" srcId="{877E62C4-7295-4389-94AF-FE9C2D019C47}" destId="{81EF6C6A-2EDD-470F-9F65-773C1DFE6FB6}" srcOrd="2" destOrd="0" presId="urn:microsoft.com/office/officeart/2005/8/layout/process1"/>
    <dgm:cxn modelId="{6BFD46A9-86B2-48E7-9C67-7E95D6D8004C}" type="presParOf" srcId="{877E62C4-7295-4389-94AF-FE9C2D019C47}" destId="{A4CC690A-5700-4497-89A8-23F3E7564F27}" srcOrd="3" destOrd="0" presId="urn:microsoft.com/office/officeart/2005/8/layout/process1"/>
    <dgm:cxn modelId="{7AA9C554-031A-43B6-99CB-E4FBD817CC15}" type="presParOf" srcId="{A4CC690A-5700-4497-89A8-23F3E7564F27}" destId="{74964551-3219-4EF2-BA1B-E41BE6F60D4F}" srcOrd="0" destOrd="0" presId="urn:microsoft.com/office/officeart/2005/8/layout/process1"/>
    <dgm:cxn modelId="{ECBC3121-C638-4F6B-9A71-2C6BFC6BA6C7}" type="presParOf" srcId="{877E62C4-7295-4389-94AF-FE9C2D019C47}" destId="{9CB5B02D-F09C-4BAF-B3F4-BD08D21AF6E8}" srcOrd="4" destOrd="0" presId="urn:microsoft.com/office/officeart/2005/8/layout/process1"/>
    <dgm:cxn modelId="{F73E636F-E444-49E8-92B4-CBB3444833A7}" type="presParOf" srcId="{877E62C4-7295-4389-94AF-FE9C2D019C47}" destId="{35BC5A4A-BC2C-4285-B247-5442C78559BB}" srcOrd="5" destOrd="0" presId="urn:microsoft.com/office/officeart/2005/8/layout/process1"/>
    <dgm:cxn modelId="{124DE1FA-C5A3-459F-9DBD-22A7B58774D5}" type="presParOf" srcId="{35BC5A4A-BC2C-4285-B247-5442C78559BB}" destId="{2FE2675A-5D4A-4086-90B0-FABF2D9EC10F}" srcOrd="0" destOrd="0" presId="urn:microsoft.com/office/officeart/2005/8/layout/process1"/>
    <dgm:cxn modelId="{09BB3F68-C20A-41F0-8044-434897C542E2}" type="presParOf" srcId="{877E62C4-7295-4389-94AF-FE9C2D019C47}" destId="{D4264484-FB74-4940-81A0-2FC16E131123}" srcOrd="6" destOrd="0" presId="urn:microsoft.com/office/officeart/2005/8/layout/process1"/>
    <dgm:cxn modelId="{844450A1-8355-4ED0-A1D7-A7379EDBB6DC}" type="presParOf" srcId="{877E62C4-7295-4389-94AF-FE9C2D019C47}" destId="{C1F82BC0-4254-45D6-BB29-C8EC78E6B7AB}" srcOrd="7" destOrd="0" presId="urn:microsoft.com/office/officeart/2005/8/layout/process1"/>
    <dgm:cxn modelId="{3C812AC4-74B4-4E32-8082-14F79D6A5EB6}" type="presParOf" srcId="{C1F82BC0-4254-45D6-BB29-C8EC78E6B7AB}" destId="{98331381-043E-46A4-A0B3-F42CD3890B77}" srcOrd="0" destOrd="0" presId="urn:microsoft.com/office/officeart/2005/8/layout/process1"/>
    <dgm:cxn modelId="{F7069585-F2C9-4153-8B23-3D3CC4AA0CB7}" type="presParOf" srcId="{877E62C4-7295-4389-94AF-FE9C2D019C47}" destId="{A81C377D-7F8D-4E1D-9FEE-57DDB641E9F7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9252A-9110-47DD-99A9-4B4FFF804121}">
      <dsp:nvSpPr>
        <dsp:cNvPr id="0" name=""/>
        <dsp:cNvSpPr/>
      </dsp:nvSpPr>
      <dsp:spPr>
        <a:xfrm rot="5400000">
          <a:off x="-164107" y="166560"/>
          <a:ext cx="1094053" cy="765837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35%</a:t>
          </a:r>
          <a:endParaRPr lang="en-US" sz="2100" kern="1200" dirty="0"/>
        </a:p>
      </dsp:txBody>
      <dsp:txXfrm rot="-5400000">
        <a:off x="2" y="385371"/>
        <a:ext cx="765837" cy="328216"/>
      </dsp:txXfrm>
    </dsp:sp>
    <dsp:sp modelId="{FA66920B-8472-48DC-9AE9-58BA76ED5B1B}">
      <dsp:nvSpPr>
        <dsp:cNvPr id="0" name=""/>
        <dsp:cNvSpPr/>
      </dsp:nvSpPr>
      <dsp:spPr>
        <a:xfrm rot="5400000">
          <a:off x="5551851" y="-4783561"/>
          <a:ext cx="711134" cy="102831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26670" rIns="26670" bIns="2667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200" kern="1200" dirty="0" smtClean="0"/>
            <a:t>Five projects</a:t>
          </a:r>
          <a:endParaRPr lang="en-US" sz="4200" kern="1200" dirty="0"/>
        </a:p>
      </dsp:txBody>
      <dsp:txXfrm rot="-5400000">
        <a:off x="765838" y="37167"/>
        <a:ext cx="10248447" cy="641704"/>
      </dsp:txXfrm>
    </dsp:sp>
    <dsp:sp modelId="{D59C1118-769E-4A7B-8619-1DDA2C40A4B4}">
      <dsp:nvSpPr>
        <dsp:cNvPr id="0" name=""/>
        <dsp:cNvSpPr/>
      </dsp:nvSpPr>
      <dsp:spPr>
        <a:xfrm rot="5400000">
          <a:off x="-164107" y="1143564"/>
          <a:ext cx="1094053" cy="765837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15%</a:t>
          </a:r>
          <a:endParaRPr lang="en-US" sz="2100" kern="1200" dirty="0"/>
        </a:p>
      </dsp:txBody>
      <dsp:txXfrm rot="-5400000">
        <a:off x="2" y="1362375"/>
        <a:ext cx="765837" cy="328216"/>
      </dsp:txXfrm>
    </dsp:sp>
    <dsp:sp modelId="{22E18EA8-3B90-433C-81D2-63E8FCF45856}">
      <dsp:nvSpPr>
        <dsp:cNvPr id="0" name=""/>
        <dsp:cNvSpPr/>
      </dsp:nvSpPr>
      <dsp:spPr>
        <a:xfrm rot="5400000">
          <a:off x="5551851" y="-3806557"/>
          <a:ext cx="711134" cy="102831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26670" rIns="26670" bIns="2667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200" kern="1200" dirty="0" smtClean="0"/>
            <a:t>Labs (in-class programming)</a:t>
          </a:r>
          <a:endParaRPr lang="en-US" sz="4200" kern="1200" dirty="0"/>
        </a:p>
      </dsp:txBody>
      <dsp:txXfrm rot="-5400000">
        <a:off x="765838" y="1014171"/>
        <a:ext cx="10248447" cy="641704"/>
      </dsp:txXfrm>
    </dsp:sp>
    <dsp:sp modelId="{87C122AB-0EA2-40B6-A83C-BF4CF7F7781B}">
      <dsp:nvSpPr>
        <dsp:cNvPr id="0" name=""/>
        <dsp:cNvSpPr/>
      </dsp:nvSpPr>
      <dsp:spPr>
        <a:xfrm rot="5400000">
          <a:off x="-164107" y="2120568"/>
          <a:ext cx="1094053" cy="765837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5%</a:t>
          </a:r>
          <a:endParaRPr lang="en-US" sz="2100" kern="1200" dirty="0"/>
        </a:p>
      </dsp:txBody>
      <dsp:txXfrm rot="-5400000">
        <a:off x="2" y="2339379"/>
        <a:ext cx="765837" cy="328216"/>
      </dsp:txXfrm>
    </dsp:sp>
    <dsp:sp modelId="{67DB148C-E805-4DA1-BE2B-620F67ABD829}">
      <dsp:nvSpPr>
        <dsp:cNvPr id="0" name=""/>
        <dsp:cNvSpPr/>
      </dsp:nvSpPr>
      <dsp:spPr>
        <a:xfrm rot="5400000">
          <a:off x="5551851" y="-2829553"/>
          <a:ext cx="711134" cy="102831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26670" rIns="26670" bIns="2667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200" kern="1200" dirty="0" smtClean="0"/>
            <a:t>Quizzes</a:t>
          </a:r>
          <a:endParaRPr lang="en-US" sz="4200" kern="1200" dirty="0"/>
        </a:p>
      </dsp:txBody>
      <dsp:txXfrm rot="-5400000">
        <a:off x="765838" y="1991175"/>
        <a:ext cx="10248447" cy="641704"/>
      </dsp:txXfrm>
    </dsp:sp>
    <dsp:sp modelId="{58E74281-39E3-4C9C-BF5D-A553E10C4AEC}">
      <dsp:nvSpPr>
        <dsp:cNvPr id="0" name=""/>
        <dsp:cNvSpPr/>
      </dsp:nvSpPr>
      <dsp:spPr>
        <a:xfrm rot="5400000">
          <a:off x="-164107" y="3097572"/>
          <a:ext cx="1094053" cy="76583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30%</a:t>
          </a:r>
          <a:endParaRPr lang="en-US" sz="2100" kern="1200" dirty="0"/>
        </a:p>
      </dsp:txBody>
      <dsp:txXfrm rot="-5400000">
        <a:off x="2" y="3316383"/>
        <a:ext cx="765837" cy="328216"/>
      </dsp:txXfrm>
    </dsp:sp>
    <dsp:sp modelId="{A3284DF5-C2A4-4426-84F8-E58093051C31}">
      <dsp:nvSpPr>
        <dsp:cNvPr id="0" name=""/>
        <dsp:cNvSpPr/>
      </dsp:nvSpPr>
      <dsp:spPr>
        <a:xfrm rot="5400000">
          <a:off x="5551851" y="-1852549"/>
          <a:ext cx="711134" cy="102831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26670" rIns="26670" bIns="2667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200" kern="1200" dirty="0" smtClean="0"/>
            <a:t>Two equally weighted midterm exams</a:t>
          </a:r>
          <a:endParaRPr lang="en-US" sz="4200" kern="1200" dirty="0"/>
        </a:p>
      </dsp:txBody>
      <dsp:txXfrm rot="-5400000">
        <a:off x="765838" y="2968179"/>
        <a:ext cx="10248447" cy="641704"/>
      </dsp:txXfrm>
    </dsp:sp>
    <dsp:sp modelId="{DA4376E4-83D8-470B-80C1-56C62DB1AE10}">
      <dsp:nvSpPr>
        <dsp:cNvPr id="0" name=""/>
        <dsp:cNvSpPr/>
      </dsp:nvSpPr>
      <dsp:spPr>
        <a:xfrm rot="5400000">
          <a:off x="-164107" y="4074576"/>
          <a:ext cx="1094053" cy="765837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15%</a:t>
          </a:r>
          <a:endParaRPr lang="en-US" sz="2100" kern="1200" dirty="0"/>
        </a:p>
      </dsp:txBody>
      <dsp:txXfrm rot="-5400000">
        <a:off x="2" y="4293387"/>
        <a:ext cx="765837" cy="328216"/>
      </dsp:txXfrm>
    </dsp:sp>
    <dsp:sp modelId="{DF52BF16-E779-43E4-9F6F-5D21EFEE09DE}">
      <dsp:nvSpPr>
        <dsp:cNvPr id="0" name=""/>
        <dsp:cNvSpPr/>
      </dsp:nvSpPr>
      <dsp:spPr>
        <a:xfrm rot="5400000">
          <a:off x="5551851" y="-875545"/>
          <a:ext cx="711134" cy="102831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26670" rIns="26670" bIns="2667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200" kern="1200" dirty="0" smtClean="0"/>
            <a:t>Final exam</a:t>
          </a:r>
          <a:endParaRPr lang="en-US" sz="4200" kern="1200" dirty="0"/>
        </a:p>
      </dsp:txBody>
      <dsp:txXfrm rot="-5400000">
        <a:off x="765838" y="3945183"/>
        <a:ext cx="10248447" cy="6417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B1CEA-2FE7-438E-A27C-6AC88A75718C}">
      <dsp:nvSpPr>
        <dsp:cNvPr id="0" name=""/>
        <dsp:cNvSpPr/>
      </dsp:nvSpPr>
      <dsp:spPr>
        <a:xfrm>
          <a:off x="5339" y="16468"/>
          <a:ext cx="1655259" cy="1086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Read textbook </a:t>
          </a:r>
          <a:r>
            <a:rPr lang="en-US" sz="1600" b="1" kern="1200" dirty="0" smtClean="0"/>
            <a:t>before</a:t>
          </a:r>
          <a:r>
            <a:rPr lang="en-US" sz="1600" kern="1200" dirty="0" smtClean="0"/>
            <a:t> class</a:t>
          </a:r>
          <a:endParaRPr lang="en-US" sz="1600" kern="1200" dirty="0"/>
        </a:p>
      </dsp:txBody>
      <dsp:txXfrm>
        <a:off x="37155" y="48284"/>
        <a:ext cx="1591627" cy="1022632"/>
      </dsp:txXfrm>
    </dsp:sp>
    <dsp:sp modelId="{75381F39-2386-4BDD-9CBD-68BD1990EABA}">
      <dsp:nvSpPr>
        <dsp:cNvPr id="0" name=""/>
        <dsp:cNvSpPr/>
      </dsp:nvSpPr>
      <dsp:spPr>
        <a:xfrm>
          <a:off x="1826125" y="354348"/>
          <a:ext cx="350915" cy="4105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826125" y="436449"/>
        <a:ext cx="245641" cy="246302"/>
      </dsp:txXfrm>
    </dsp:sp>
    <dsp:sp modelId="{81EF6C6A-2EDD-470F-9F65-773C1DFE6FB6}">
      <dsp:nvSpPr>
        <dsp:cNvPr id="0" name=""/>
        <dsp:cNvSpPr/>
      </dsp:nvSpPr>
      <dsp:spPr>
        <a:xfrm>
          <a:off x="2322703" y="16468"/>
          <a:ext cx="1655259" cy="1086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Participate in class and ask questions</a:t>
          </a:r>
          <a:endParaRPr lang="en-US" sz="1600" kern="1200" dirty="0"/>
        </a:p>
      </dsp:txBody>
      <dsp:txXfrm>
        <a:off x="2354519" y="48284"/>
        <a:ext cx="1591627" cy="1022632"/>
      </dsp:txXfrm>
    </dsp:sp>
    <dsp:sp modelId="{A4CC690A-5700-4497-89A8-23F3E7564F27}">
      <dsp:nvSpPr>
        <dsp:cNvPr id="0" name=""/>
        <dsp:cNvSpPr/>
      </dsp:nvSpPr>
      <dsp:spPr>
        <a:xfrm>
          <a:off x="4143489" y="354348"/>
          <a:ext cx="350915" cy="4105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143489" y="436449"/>
        <a:ext cx="245641" cy="246302"/>
      </dsp:txXfrm>
    </dsp:sp>
    <dsp:sp modelId="{9CB5B02D-F09C-4BAF-B3F4-BD08D21AF6E8}">
      <dsp:nvSpPr>
        <dsp:cNvPr id="0" name=""/>
        <dsp:cNvSpPr/>
      </dsp:nvSpPr>
      <dsp:spPr>
        <a:xfrm>
          <a:off x="4640067" y="16468"/>
          <a:ext cx="1655259" cy="1086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Practice programming what we talk about</a:t>
          </a:r>
          <a:endParaRPr lang="en-US" sz="1600" kern="1200" dirty="0"/>
        </a:p>
      </dsp:txBody>
      <dsp:txXfrm>
        <a:off x="4671883" y="48284"/>
        <a:ext cx="1591627" cy="1022632"/>
      </dsp:txXfrm>
    </dsp:sp>
    <dsp:sp modelId="{35BC5A4A-BC2C-4285-B247-5442C78559BB}">
      <dsp:nvSpPr>
        <dsp:cNvPr id="0" name=""/>
        <dsp:cNvSpPr/>
      </dsp:nvSpPr>
      <dsp:spPr>
        <a:xfrm>
          <a:off x="6460852" y="354348"/>
          <a:ext cx="350915" cy="4105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6460852" y="436449"/>
        <a:ext cx="245641" cy="246302"/>
      </dsp:txXfrm>
    </dsp:sp>
    <dsp:sp modelId="{D4264484-FB74-4940-81A0-2FC16E131123}">
      <dsp:nvSpPr>
        <dsp:cNvPr id="0" name=""/>
        <dsp:cNvSpPr/>
      </dsp:nvSpPr>
      <dsp:spPr>
        <a:xfrm>
          <a:off x="6957430" y="16468"/>
          <a:ext cx="1655259" cy="1086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Work on labs and projects</a:t>
          </a:r>
          <a:endParaRPr lang="en-US" sz="1600" kern="1200" dirty="0"/>
        </a:p>
      </dsp:txBody>
      <dsp:txXfrm>
        <a:off x="6989246" y="48284"/>
        <a:ext cx="1591627" cy="1022632"/>
      </dsp:txXfrm>
    </dsp:sp>
    <dsp:sp modelId="{C1F82BC0-4254-45D6-BB29-C8EC78E6B7AB}">
      <dsp:nvSpPr>
        <dsp:cNvPr id="0" name=""/>
        <dsp:cNvSpPr/>
      </dsp:nvSpPr>
      <dsp:spPr>
        <a:xfrm>
          <a:off x="8778216" y="354348"/>
          <a:ext cx="350915" cy="4105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8778216" y="436449"/>
        <a:ext cx="245641" cy="246302"/>
      </dsp:txXfrm>
    </dsp:sp>
    <dsp:sp modelId="{A81C377D-7F8D-4E1D-9FEE-57DDB641E9F7}">
      <dsp:nvSpPr>
        <dsp:cNvPr id="0" name=""/>
        <dsp:cNvSpPr/>
      </dsp:nvSpPr>
      <dsp:spPr>
        <a:xfrm>
          <a:off x="9274794" y="16468"/>
          <a:ext cx="1655259" cy="1086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Come to exams prepared</a:t>
          </a:r>
          <a:endParaRPr lang="en-US" sz="1600" kern="1200" dirty="0"/>
        </a:p>
      </dsp:txBody>
      <dsp:txXfrm>
        <a:off x="9306610" y="48284"/>
        <a:ext cx="1591627" cy="10226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B1CEA-2FE7-438E-A27C-6AC88A75718C}">
      <dsp:nvSpPr>
        <dsp:cNvPr id="0" name=""/>
        <dsp:cNvSpPr/>
      </dsp:nvSpPr>
      <dsp:spPr>
        <a:xfrm>
          <a:off x="5339" y="148627"/>
          <a:ext cx="1655259" cy="1086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Come to class without reading anything</a:t>
          </a:r>
          <a:endParaRPr lang="en-US" sz="1600" kern="1200" dirty="0"/>
        </a:p>
      </dsp:txBody>
      <dsp:txXfrm>
        <a:off x="37155" y="180443"/>
        <a:ext cx="1591627" cy="1022632"/>
      </dsp:txXfrm>
    </dsp:sp>
    <dsp:sp modelId="{75381F39-2386-4BDD-9CBD-68BD1990EABA}">
      <dsp:nvSpPr>
        <dsp:cNvPr id="0" name=""/>
        <dsp:cNvSpPr/>
      </dsp:nvSpPr>
      <dsp:spPr>
        <a:xfrm>
          <a:off x="1826125" y="486507"/>
          <a:ext cx="350915" cy="4105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826125" y="568608"/>
        <a:ext cx="245641" cy="246302"/>
      </dsp:txXfrm>
    </dsp:sp>
    <dsp:sp modelId="{81EF6C6A-2EDD-470F-9F65-773C1DFE6FB6}">
      <dsp:nvSpPr>
        <dsp:cNvPr id="0" name=""/>
        <dsp:cNvSpPr/>
      </dsp:nvSpPr>
      <dsp:spPr>
        <a:xfrm>
          <a:off x="2322703" y="148627"/>
          <a:ext cx="1655259" cy="1086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Ask no questions in class</a:t>
          </a:r>
          <a:endParaRPr lang="en-US" sz="1600" kern="1200" dirty="0"/>
        </a:p>
      </dsp:txBody>
      <dsp:txXfrm>
        <a:off x="2354519" y="180443"/>
        <a:ext cx="1591627" cy="1022632"/>
      </dsp:txXfrm>
    </dsp:sp>
    <dsp:sp modelId="{A4CC690A-5700-4497-89A8-23F3E7564F27}">
      <dsp:nvSpPr>
        <dsp:cNvPr id="0" name=""/>
        <dsp:cNvSpPr/>
      </dsp:nvSpPr>
      <dsp:spPr>
        <a:xfrm>
          <a:off x="4143489" y="486507"/>
          <a:ext cx="350915" cy="4105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143489" y="568608"/>
        <a:ext cx="245641" cy="246302"/>
      </dsp:txXfrm>
    </dsp:sp>
    <dsp:sp modelId="{9CB5B02D-F09C-4BAF-B3F4-BD08D21AF6E8}">
      <dsp:nvSpPr>
        <dsp:cNvPr id="0" name=""/>
        <dsp:cNvSpPr/>
      </dsp:nvSpPr>
      <dsp:spPr>
        <a:xfrm>
          <a:off x="4640067" y="148627"/>
          <a:ext cx="1655259" cy="1086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Don't practice at home</a:t>
          </a:r>
          <a:endParaRPr lang="en-US" sz="1600" kern="1200" dirty="0"/>
        </a:p>
      </dsp:txBody>
      <dsp:txXfrm>
        <a:off x="4671883" y="180443"/>
        <a:ext cx="1591627" cy="1022632"/>
      </dsp:txXfrm>
    </dsp:sp>
    <dsp:sp modelId="{35BC5A4A-BC2C-4285-B247-5442C78559BB}">
      <dsp:nvSpPr>
        <dsp:cNvPr id="0" name=""/>
        <dsp:cNvSpPr/>
      </dsp:nvSpPr>
      <dsp:spPr>
        <a:xfrm>
          <a:off x="6460852" y="486507"/>
          <a:ext cx="350915" cy="4105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6460852" y="568608"/>
        <a:ext cx="245641" cy="246302"/>
      </dsp:txXfrm>
    </dsp:sp>
    <dsp:sp modelId="{D4264484-FB74-4940-81A0-2FC16E131123}">
      <dsp:nvSpPr>
        <dsp:cNvPr id="0" name=""/>
        <dsp:cNvSpPr/>
      </dsp:nvSpPr>
      <dsp:spPr>
        <a:xfrm>
          <a:off x="6957430" y="148627"/>
          <a:ext cx="1655259" cy="1086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Finish the projects without understanding them</a:t>
          </a:r>
          <a:endParaRPr lang="en-US" sz="1600" kern="1200" dirty="0"/>
        </a:p>
      </dsp:txBody>
      <dsp:txXfrm>
        <a:off x="6989246" y="180443"/>
        <a:ext cx="1591627" cy="1022632"/>
      </dsp:txXfrm>
    </dsp:sp>
    <dsp:sp modelId="{C1F82BC0-4254-45D6-BB29-C8EC78E6B7AB}">
      <dsp:nvSpPr>
        <dsp:cNvPr id="0" name=""/>
        <dsp:cNvSpPr/>
      </dsp:nvSpPr>
      <dsp:spPr>
        <a:xfrm>
          <a:off x="8778216" y="486507"/>
          <a:ext cx="350915" cy="4105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8778216" y="568608"/>
        <a:ext cx="245641" cy="246302"/>
      </dsp:txXfrm>
    </dsp:sp>
    <dsp:sp modelId="{A81C377D-7F8D-4E1D-9FEE-57DDB641E9F7}">
      <dsp:nvSpPr>
        <dsp:cNvPr id="0" name=""/>
        <dsp:cNvSpPr/>
      </dsp:nvSpPr>
      <dsp:spPr>
        <a:xfrm>
          <a:off x="9274794" y="148627"/>
          <a:ext cx="1655259" cy="1086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Skim the chapters before the exam</a:t>
          </a:r>
          <a:endParaRPr lang="en-US" sz="1600" kern="1200" dirty="0"/>
        </a:p>
      </dsp:txBody>
      <dsp:txXfrm>
        <a:off x="9306610" y="180443"/>
        <a:ext cx="1591627" cy="1022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19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FAA</a:t>
            </a:r>
            <a:r>
              <a:rPr lang="en-US" baseline="0" dirty="0" smtClean="0"/>
              <a:t> Game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00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rt-concurrent.github.i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Object-Oriented Design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more information, visit the webpage: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http://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faculty.otterbein.edu/wittman1/comp2000</a:t>
            </a:r>
            <a:endParaRPr lang="en-US" sz="2600" dirty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The webpage will contain:</a:t>
            </a:r>
          </a:p>
          <a:p>
            <a:pPr lvl="1"/>
            <a:r>
              <a:rPr lang="en-US" dirty="0" smtClean="0"/>
              <a:t>The most current schedule</a:t>
            </a:r>
          </a:p>
          <a:p>
            <a:pPr lvl="1"/>
            <a:r>
              <a:rPr lang="en-US" dirty="0" smtClean="0"/>
              <a:t>Notes available for download</a:t>
            </a:r>
          </a:p>
          <a:p>
            <a:pPr lvl="1"/>
            <a:r>
              <a:rPr lang="en-US" dirty="0" smtClean="0"/>
              <a:t>Reminders about projects and exams</a:t>
            </a:r>
          </a:p>
          <a:p>
            <a:pPr lvl="1"/>
            <a:r>
              <a:rPr lang="en-US" dirty="0" smtClean="0"/>
              <a:t>Syllabus </a:t>
            </a:r>
            <a:r>
              <a:rPr lang="en-US" sz="2400" dirty="0"/>
              <a:t>(you can request a printed copy if you like)</a:t>
            </a:r>
          </a:p>
          <a:p>
            <a:pPr lvl="1"/>
            <a:r>
              <a:rPr lang="en-US" dirty="0" smtClean="0"/>
              <a:t>Detailed policies and guidelines</a:t>
            </a:r>
          </a:p>
          <a:p>
            <a:endParaRPr lang="en-US" dirty="0" smtClean="0"/>
          </a:p>
          <a:p>
            <a:r>
              <a:rPr lang="en-US" dirty="0" smtClean="0"/>
              <a:t>Piazza will allow for discussion and questions about the projects: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https://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piazza.com/otterbein/spring2020/comp2000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ive projects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35% of your grade will be five equally weighted projects</a:t>
            </a:r>
          </a:p>
          <a:p>
            <a:r>
              <a:rPr lang="en-US" dirty="0" smtClean="0"/>
              <a:t>Each will focus on a different major area from the course:</a:t>
            </a:r>
          </a:p>
          <a:p>
            <a:pPr lvl="1"/>
            <a:r>
              <a:rPr lang="en-US" dirty="0" smtClean="0"/>
              <a:t>Inheritance</a:t>
            </a:r>
          </a:p>
          <a:p>
            <a:pPr lvl="1"/>
            <a:r>
              <a:rPr lang="en-US" dirty="0" smtClean="0"/>
              <a:t>GUI</a:t>
            </a:r>
          </a:p>
          <a:p>
            <a:pPr lvl="1"/>
            <a:r>
              <a:rPr lang="en-US" dirty="0" smtClean="0"/>
              <a:t>Recursion</a:t>
            </a:r>
          </a:p>
          <a:p>
            <a:pPr lvl="1"/>
            <a:r>
              <a:rPr lang="en-US" dirty="0" smtClean="0"/>
              <a:t>Linked lists (and networking)</a:t>
            </a:r>
          </a:p>
          <a:p>
            <a:pPr lvl="1"/>
            <a:r>
              <a:rPr lang="en-US" dirty="0" smtClean="0"/>
              <a:t>Extensive library use</a:t>
            </a:r>
          </a:p>
          <a:p>
            <a:r>
              <a:rPr lang="en-US" dirty="0" smtClean="0"/>
              <a:t>You will work on each project in two-person teams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7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projects are done in teams of two</a:t>
            </a:r>
          </a:p>
          <a:p>
            <a:r>
              <a:rPr lang="en-US" dirty="0" smtClean="0"/>
              <a:t>You may pick your partners</a:t>
            </a:r>
          </a:p>
          <a:p>
            <a:pPr lvl="1"/>
            <a:r>
              <a:rPr lang="en-US" dirty="0" smtClean="0"/>
              <a:t>But you have to have a different partner for each project!</a:t>
            </a:r>
          </a:p>
          <a:p>
            <a:pPr lvl="1"/>
            <a:r>
              <a:rPr lang="en-US" dirty="0" smtClean="0"/>
              <a:t>Use Blackboard to form teams</a:t>
            </a:r>
          </a:p>
          <a:p>
            <a:r>
              <a:rPr lang="en-US" dirty="0" smtClean="0"/>
              <a:t>Projects must be uploaded </a:t>
            </a:r>
            <a:r>
              <a:rPr lang="en-US" dirty="0"/>
              <a:t>to </a:t>
            </a:r>
            <a:r>
              <a:rPr lang="en-US" dirty="0" smtClean="0"/>
              <a:t>Blackboard </a:t>
            </a:r>
            <a:r>
              <a:rPr lang="en-US" dirty="0"/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://otterbein.blackboard.com/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4642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in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 smtClean="0"/>
              <a:t>Projects must be uploaded to Blackboard </a:t>
            </a:r>
            <a:r>
              <a:rPr lang="en-US" b="1" dirty="0" smtClean="0"/>
              <a:t>before</a:t>
            </a:r>
            <a:r>
              <a:rPr lang="en-US" dirty="0" smtClean="0"/>
              <a:t> the deadline</a:t>
            </a:r>
          </a:p>
          <a:p>
            <a:r>
              <a:rPr lang="en-US" dirty="0" smtClean="0"/>
              <a:t>Do </a:t>
            </a:r>
            <a:r>
              <a:rPr lang="en-US" b="1" dirty="0" smtClean="0"/>
              <a:t>not</a:t>
            </a:r>
            <a:r>
              <a:rPr lang="en-US" dirty="0" smtClean="0"/>
              <a:t> put projects in your public directories</a:t>
            </a:r>
          </a:p>
          <a:p>
            <a:r>
              <a:rPr lang="en-US" dirty="0" smtClean="0"/>
              <a:t>Late projects will not be accepted</a:t>
            </a:r>
          </a:p>
          <a:p>
            <a:pPr lvl="1"/>
            <a:r>
              <a:rPr lang="en-US" dirty="0" smtClean="0"/>
              <a:t>Exception:  Each person will have 3 grace days</a:t>
            </a:r>
          </a:p>
          <a:p>
            <a:pPr lvl="1"/>
            <a:r>
              <a:rPr lang="en-US" dirty="0" smtClean="0"/>
              <a:t>You can use these grace days together or separately as extensions for your projects</a:t>
            </a:r>
          </a:p>
          <a:p>
            <a:pPr lvl="1"/>
            <a:r>
              <a:rPr lang="en-US" dirty="0" smtClean="0"/>
              <a:t>You must inform me </a:t>
            </a:r>
            <a:r>
              <a:rPr lang="en-US" b="1" dirty="0" smtClean="0"/>
              <a:t>before</a:t>
            </a:r>
            <a:r>
              <a:rPr lang="en-US" dirty="0" smtClean="0"/>
              <a:t> the deadline that you are going to use grace days</a:t>
            </a:r>
          </a:p>
          <a:p>
            <a:pPr lvl="1"/>
            <a:r>
              <a:rPr lang="en-US" dirty="0" smtClean="0"/>
              <a:t>If two people in a team don't have the same number of grace days, the number of days they will have available will be the </a:t>
            </a:r>
            <a:r>
              <a:rPr lang="en-US" b="1" dirty="0" smtClean="0"/>
              <a:t>maximum</a:t>
            </a:r>
            <a:r>
              <a:rPr lang="en-US" dirty="0" smtClean="0"/>
              <a:t> of those remaining for either teammate</a:t>
            </a:r>
          </a:p>
          <a:p>
            <a:r>
              <a:rPr lang="en-US" b="1" dirty="0">
                <a:solidFill>
                  <a:srgbClr val="FF0000"/>
                </a:solidFill>
              </a:rPr>
              <a:t>Assignments that </a:t>
            </a:r>
            <a:r>
              <a:rPr lang="en-US" b="1" dirty="0" smtClean="0">
                <a:solidFill>
                  <a:srgbClr val="FF0000"/>
                </a:solidFill>
              </a:rPr>
              <a:t>don't </a:t>
            </a:r>
            <a:r>
              <a:rPr lang="en-US" b="1" dirty="0">
                <a:solidFill>
                  <a:srgbClr val="FF0000"/>
                </a:solidFill>
              </a:rPr>
              <a:t>compile get 0 points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61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In-class Programming Exercises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15% of your grade will be based around programming labs </a:t>
            </a:r>
          </a:p>
          <a:p>
            <a:r>
              <a:rPr lang="en-US" dirty="0" smtClean="0"/>
              <a:t>Labs are on Tuesdays and Thursdays</a:t>
            </a:r>
          </a:p>
          <a:p>
            <a:r>
              <a:rPr lang="en-US" dirty="0" smtClean="0"/>
              <a:t>15 of these labs will focus on the solution of a problem with a graded exercise</a:t>
            </a:r>
          </a:p>
          <a:p>
            <a:r>
              <a:rPr lang="en-US" dirty="0" smtClean="0"/>
              <a:t>Work should be done individually, but the goal is to learn, and I will help everyone</a:t>
            </a:r>
          </a:p>
          <a:p>
            <a:r>
              <a:rPr lang="en-US" dirty="0" smtClean="0"/>
              <a:t>The remaining lab days are to discuss course material and work on team projects</a:t>
            </a:r>
          </a:p>
          <a:p>
            <a:r>
              <a:rPr lang="en-US" dirty="0" smtClean="0"/>
              <a:t>You are expected to attend all lab days</a:t>
            </a:r>
          </a:p>
        </p:txBody>
      </p:sp>
    </p:spTree>
    <p:extLst>
      <p:ext uri="{BB962C8B-B14F-4D97-AF65-F5344CB8AC3E}">
        <p14:creationId xmlns:p14="http://schemas.microsoft.com/office/powerpoint/2010/main" val="37067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Quizzes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Quizzes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5% of your grade will be pop quizzes</a:t>
            </a:r>
          </a:p>
          <a:p>
            <a:r>
              <a:rPr lang="en-US" dirty="0" smtClean="0"/>
              <a:t>These quizzes will be based on material covered in the previous one or two lectures</a:t>
            </a:r>
          </a:p>
          <a:p>
            <a:r>
              <a:rPr lang="en-US" dirty="0" smtClean="0"/>
              <a:t>They will be graded leniently</a:t>
            </a:r>
          </a:p>
          <a:p>
            <a:r>
              <a:rPr lang="en-US" dirty="0" smtClean="0"/>
              <a:t>They are useful for these reasons: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 smtClean="0"/>
              <a:t>Informing me of your understanding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 smtClean="0"/>
              <a:t>Feedback to you about your understanding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 smtClean="0"/>
              <a:t>Easy points for you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 smtClean="0"/>
              <a:t>Attendance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Dr. Barry Wittman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Not Dr. Barry Whitman</a:t>
            </a:r>
          </a:p>
          <a:p>
            <a:r>
              <a:rPr lang="en-US" dirty="0" smtClean="0"/>
              <a:t>Education:</a:t>
            </a:r>
          </a:p>
          <a:p>
            <a:pPr lvl="1"/>
            <a:r>
              <a:rPr lang="en-US" dirty="0" smtClean="0"/>
              <a:t>PhD and MS in Computer Science, Purdue University</a:t>
            </a:r>
          </a:p>
          <a:p>
            <a:pPr lvl="1"/>
            <a:r>
              <a:rPr lang="en-US" dirty="0" smtClean="0"/>
              <a:t>BS in Computer Science, Morehouse College</a:t>
            </a:r>
          </a:p>
          <a:p>
            <a:r>
              <a:rPr lang="en-US" dirty="0" smtClean="0"/>
              <a:t>Hobbies:</a:t>
            </a:r>
          </a:p>
          <a:p>
            <a:pPr lvl="1"/>
            <a:r>
              <a:rPr lang="en-US" dirty="0" smtClean="0"/>
              <a:t>Reading, writing</a:t>
            </a:r>
          </a:p>
          <a:p>
            <a:pPr lvl="1"/>
            <a:r>
              <a:rPr lang="en-US" dirty="0" smtClean="0"/>
              <a:t>Enjoying ethnic cuisine</a:t>
            </a:r>
          </a:p>
          <a:p>
            <a:pPr lvl="1"/>
            <a:r>
              <a:rPr lang="en-US" dirty="0" err="1" smtClean="0"/>
              <a:t>DJing</a:t>
            </a:r>
            <a:endParaRPr lang="en-US" dirty="0" smtClean="0"/>
          </a:p>
          <a:p>
            <a:pPr lvl="1"/>
            <a:r>
              <a:rPr lang="en-US" dirty="0" err="1" smtClean="0"/>
              <a:t>Lockpicking</a:t>
            </a:r>
            <a:endParaRPr lang="en-US" dirty="0" smtClean="0"/>
          </a:p>
          <a:p>
            <a:pPr lvl="1"/>
            <a:r>
              <a:rPr lang="en-US" dirty="0" smtClean="0"/>
              <a:t>Stand-up comedy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will be two equally weighted in-class exams totaling 30% of your final grade</a:t>
            </a:r>
          </a:p>
          <a:p>
            <a:pPr lvl="1"/>
            <a:r>
              <a:rPr lang="en-US" b="1" dirty="0"/>
              <a:t>Exam 1:</a:t>
            </a:r>
            <a:r>
              <a:rPr lang="en-US" dirty="0"/>
              <a:t>		</a:t>
            </a:r>
            <a:r>
              <a:rPr lang="en-US" dirty="0" smtClean="0"/>
              <a:t>02/10/2020</a:t>
            </a:r>
            <a:endParaRPr lang="en-US" dirty="0"/>
          </a:p>
          <a:p>
            <a:pPr lvl="1"/>
            <a:r>
              <a:rPr lang="en-US" b="1" dirty="0"/>
              <a:t>Exam 2:	</a:t>
            </a:r>
            <a:r>
              <a:rPr lang="en-US" dirty="0"/>
              <a:t>	</a:t>
            </a:r>
            <a:r>
              <a:rPr lang="en-US" dirty="0" smtClean="0"/>
              <a:t>03/23/2020</a:t>
            </a:r>
            <a:endParaRPr lang="en-US" dirty="0"/>
          </a:p>
          <a:p>
            <a:r>
              <a:rPr lang="en-US" dirty="0"/>
              <a:t>The final exam will be worth 15% of your grade</a:t>
            </a:r>
          </a:p>
          <a:p>
            <a:pPr lvl="1"/>
            <a:r>
              <a:rPr lang="en-US" b="1" dirty="0"/>
              <a:t>Final:</a:t>
            </a:r>
            <a:r>
              <a:rPr lang="en-US" dirty="0"/>
              <a:t>		</a:t>
            </a:r>
            <a:r>
              <a:rPr lang="en-US"/>
              <a:t>	</a:t>
            </a:r>
            <a:r>
              <a:rPr lang="en-US" smtClean="0"/>
              <a:t>10:15 </a:t>
            </a:r>
            <a:r>
              <a:rPr lang="en-US" dirty="0" smtClean="0"/>
              <a:t>a.m. – 12:15 p.m</a:t>
            </a:r>
            <a:r>
              <a:rPr lang="en-US" dirty="0"/>
              <a:t>. 						</a:t>
            </a:r>
            <a:r>
              <a:rPr lang="en-US" dirty="0" smtClean="0"/>
              <a:t>		04/27/2020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Conceptual portion</a:t>
            </a:r>
          </a:p>
          <a:p>
            <a:pPr lvl="1"/>
            <a:r>
              <a:rPr lang="en-US" dirty="0" smtClean="0"/>
              <a:t>Multiple choice and short answer</a:t>
            </a:r>
          </a:p>
          <a:p>
            <a:r>
              <a:rPr lang="en-US" dirty="0" smtClean="0"/>
              <a:t>Programming portion</a:t>
            </a:r>
          </a:p>
          <a:p>
            <a:pPr lvl="1"/>
            <a:r>
              <a:rPr lang="en-US" dirty="0" smtClean="0"/>
              <a:t>Short programming problems you will write code for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Schedule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schedule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095098"/>
              </p:ext>
            </p:extLst>
          </p:nvPr>
        </p:nvGraphicFramePr>
        <p:xfrm>
          <a:off x="1" y="1408178"/>
          <a:ext cx="12191998" cy="544981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894593">
                  <a:extLst>
                    <a:ext uri="{9D8B030D-6E8A-4147-A177-3AD203B41FA5}">
                      <a16:colId xmlns:a16="http://schemas.microsoft.com/office/drawing/2014/main" val="1683726823"/>
                    </a:ext>
                  </a:extLst>
                </a:gridCol>
                <a:gridCol w="1786779">
                  <a:extLst>
                    <a:ext uri="{9D8B030D-6E8A-4147-A177-3AD203B41FA5}">
                      <a16:colId xmlns:a16="http://schemas.microsoft.com/office/drawing/2014/main" val="2585325268"/>
                    </a:ext>
                  </a:extLst>
                </a:gridCol>
                <a:gridCol w="4840197">
                  <a:extLst>
                    <a:ext uri="{9D8B030D-6E8A-4147-A177-3AD203B41FA5}">
                      <a16:colId xmlns:a16="http://schemas.microsoft.com/office/drawing/2014/main" val="1667649903"/>
                    </a:ext>
                  </a:extLst>
                </a:gridCol>
                <a:gridCol w="2111867">
                  <a:extLst>
                    <a:ext uri="{9D8B030D-6E8A-4147-A177-3AD203B41FA5}">
                      <a16:colId xmlns:a16="http://schemas.microsoft.com/office/drawing/2014/main" val="700911186"/>
                    </a:ext>
                  </a:extLst>
                </a:gridCol>
                <a:gridCol w="2558562">
                  <a:extLst>
                    <a:ext uri="{9D8B030D-6E8A-4147-A177-3AD203B41FA5}">
                      <a16:colId xmlns:a16="http://schemas.microsoft.com/office/drawing/2014/main" val="493834129"/>
                    </a:ext>
                  </a:extLst>
                </a:gridCol>
              </a:tblGrid>
              <a:tr h="63114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Week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Starting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Topics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Chapters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Notes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9103193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01/13/20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Java Recap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3 - 9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2600384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01/20/20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Interfaces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MLK Day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3555615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01/27/20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Inheritance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 and 17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570050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02/03/20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Exceptions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Project 1 Due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3924939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02/10/20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GUI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 and 15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Exam 1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6490118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02/17/20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More GUI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34491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02/24/20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Recursion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18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Project 2 Due</a:t>
                      </a:r>
                      <a:endParaRPr lang="en-US" sz="18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6628909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03/02/20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Spring Break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3798295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03/09/20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Files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6368928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03/16/20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Network I/O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21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Project 3 Due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7582675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03/23/20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Linked Lists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18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Exam 2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1136372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03/30/20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JCF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18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Project 4 Due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4004266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04/06/20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UML, design, and testing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Good Friday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5446348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04/13/20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Regular Expressions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Notes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846977"/>
                  </a:ext>
                </a:extLst>
              </a:tr>
              <a:tr h="321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04/20/20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Review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All</a:t>
                      </a:r>
                      <a:endParaRPr lang="en-US" sz="18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Project 5 Due</a:t>
                      </a:r>
                      <a:endParaRPr lang="en-US" sz="18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791465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b="1" dirty="0" smtClean="0"/>
              <a:t>Project 1:	7%	</a:t>
            </a:r>
            <a:r>
              <a:rPr lang="en-US" dirty="0" smtClean="0"/>
              <a:t>Tentatively due </a:t>
            </a:r>
            <a:r>
              <a:rPr lang="en-US" b="1" dirty="0" smtClean="0"/>
              <a:t>02/07/2020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Project 2:	7% 	</a:t>
            </a:r>
            <a:r>
              <a:rPr lang="en-US" dirty="0" smtClean="0"/>
              <a:t>Tentatively due </a:t>
            </a:r>
            <a:r>
              <a:rPr lang="en-US" b="1" dirty="0" smtClean="0"/>
              <a:t>02/28/2020</a:t>
            </a:r>
            <a:r>
              <a:rPr lang="en-US" b="1" dirty="0"/>
              <a:t>	</a:t>
            </a:r>
            <a:r>
              <a:rPr lang="en-US" b="1" dirty="0" smtClean="0"/>
              <a:t>			</a:t>
            </a:r>
          </a:p>
          <a:p>
            <a:r>
              <a:rPr lang="en-US" b="1" dirty="0" smtClean="0"/>
              <a:t>Project 3:	7%</a:t>
            </a:r>
            <a:r>
              <a:rPr lang="en-US" dirty="0" smtClean="0"/>
              <a:t>	Tentatively due </a:t>
            </a:r>
            <a:r>
              <a:rPr lang="en-US" b="1" dirty="0" smtClean="0"/>
              <a:t>03/20/2020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Project 4:	7%</a:t>
            </a:r>
            <a:r>
              <a:rPr lang="en-US" dirty="0" smtClean="0"/>
              <a:t>	Tentatively due </a:t>
            </a:r>
            <a:r>
              <a:rPr lang="en-US" b="1" dirty="0" smtClean="0"/>
              <a:t>04/03/2020</a:t>
            </a:r>
          </a:p>
          <a:p>
            <a:endParaRPr lang="en-US" b="1" dirty="0" smtClean="0"/>
          </a:p>
          <a:p>
            <a:r>
              <a:rPr lang="en-US" b="1" dirty="0" smtClean="0"/>
              <a:t>Project 5:	</a:t>
            </a:r>
            <a:r>
              <a:rPr lang="en-US" b="1" dirty="0"/>
              <a:t>7</a:t>
            </a:r>
            <a:r>
              <a:rPr lang="en-US" b="1" dirty="0" smtClean="0"/>
              <a:t>%	</a:t>
            </a:r>
            <a:r>
              <a:rPr lang="en-US" dirty="0" smtClean="0"/>
              <a:t>Tentatively due </a:t>
            </a:r>
            <a:r>
              <a:rPr lang="en-US" b="1" dirty="0" smtClean="0"/>
              <a:t>04/24/2020</a:t>
            </a:r>
          </a:p>
          <a:p>
            <a:pPr lvl="1">
              <a:buNone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breakdown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555849"/>
              </p:ext>
            </p:extLst>
          </p:nvPr>
        </p:nvGraphicFramePr>
        <p:xfrm>
          <a:off x="609600" y="1622426"/>
          <a:ext cx="11049000" cy="5006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scale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674440"/>
              </p:ext>
            </p:extLst>
          </p:nvPr>
        </p:nvGraphicFramePr>
        <p:xfrm>
          <a:off x="1143000" y="2286000"/>
          <a:ext cx="9982200" cy="3737744"/>
        </p:xfrm>
        <a:graphic>
          <a:graphicData uri="http://schemas.openxmlformats.org/drawingml/2006/table">
            <a:tbl>
              <a:tblPr bandCol="1">
                <a:effectLst/>
                <a:tableStyleId>{284E427A-3D55-4303-BF80-6455036E1DE7}</a:tableStyleId>
              </a:tblPr>
              <a:tblGrid>
                <a:gridCol w="1165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5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12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2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A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93-100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B-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80-82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D+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67-69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2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A-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90-92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C+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77-79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D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/>
                        <a:t>60-66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B+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87-89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C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73-76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/>
                        <a:t>F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60-62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90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/>
                        <a:t>B</a:t>
                      </a:r>
                      <a:endParaRPr lang="en-US" sz="26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83-86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C-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/>
                        <a:t>70-72</a:t>
                      </a: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rnd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066" marR="56066" marT="0" marB="0" anchor="ctr">
                    <a:lnL w="6350" cap="rnd" cmpd="sng" algn="ctr">
                      <a:noFill/>
                      <a:prstDash val="solid"/>
                    </a:lnL>
                    <a:lnR w="6350" cap="rnd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29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expected to attend class</a:t>
            </a:r>
          </a:p>
          <a:p>
            <a:r>
              <a:rPr lang="en-US" dirty="0" smtClean="0"/>
              <a:t>You are expected to have read the material we are going to cover </a:t>
            </a:r>
            <a:r>
              <a:rPr lang="en-US" b="1" dirty="0" smtClean="0"/>
              <a:t>before</a:t>
            </a:r>
            <a:r>
              <a:rPr lang="en-US" dirty="0" smtClean="0"/>
              <a:t> class</a:t>
            </a:r>
          </a:p>
          <a:p>
            <a:r>
              <a:rPr lang="en-US" dirty="0" smtClean="0"/>
              <a:t>Missed quizzes cannot be made up</a:t>
            </a:r>
          </a:p>
          <a:p>
            <a:r>
              <a:rPr lang="en-US" dirty="0" smtClean="0"/>
              <a:t>Exams </a:t>
            </a:r>
            <a:r>
              <a:rPr lang="en-US" smtClean="0"/>
              <a:t>and labs must </a:t>
            </a:r>
            <a:r>
              <a:rPr lang="en-US" dirty="0" smtClean="0"/>
              <a:t>be made up </a:t>
            </a:r>
            <a:r>
              <a:rPr lang="en-US" b="1" dirty="0" smtClean="0"/>
              <a:t>before</a:t>
            </a:r>
            <a:r>
              <a:rPr lang="en-US" dirty="0" smtClean="0"/>
              <a:t> the scheduled time, for excused absences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R-E-S-P-E-C-T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hate having a slide like this</a:t>
            </a:r>
          </a:p>
          <a:p>
            <a:r>
              <a:rPr lang="en-US" dirty="0" smtClean="0"/>
              <a:t>I ask for respect for your classmates and for me</a:t>
            </a:r>
          </a:p>
          <a:p>
            <a:r>
              <a:rPr lang="en-US" dirty="0" smtClean="0"/>
              <a:t>You are smart enough to figure out what that means</a:t>
            </a:r>
          </a:p>
          <a:p>
            <a:r>
              <a:rPr lang="en-US" dirty="0" smtClean="0"/>
              <a:t>A few specific points:</a:t>
            </a:r>
          </a:p>
          <a:p>
            <a:pPr lvl="1"/>
            <a:r>
              <a:rPr lang="en-US" dirty="0" smtClean="0"/>
              <a:t>Silence communication devices</a:t>
            </a:r>
          </a:p>
          <a:p>
            <a:pPr lvl="1"/>
            <a:r>
              <a:rPr lang="en-US" dirty="0" smtClean="0"/>
              <a:t>Don't play with your phones</a:t>
            </a:r>
          </a:p>
          <a:p>
            <a:pPr lvl="1"/>
            <a:r>
              <a:rPr lang="en-US" dirty="0" smtClean="0"/>
              <a:t>Don't use the computers in class unless specifically told to</a:t>
            </a:r>
          </a:p>
          <a:p>
            <a:pPr lvl="1"/>
            <a:r>
              <a:rPr lang="en-US" dirty="0" smtClean="0"/>
              <a:t>No food or drink in the lab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4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you reach 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E-mail:</a:t>
            </a:r>
            <a:r>
              <a:rPr lang="en-US" dirty="0" smtClean="0"/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wittman1@otterbein.edu</a:t>
            </a:r>
          </a:p>
          <a:p>
            <a:r>
              <a:rPr lang="en-US" b="1" dirty="0" smtClean="0"/>
              <a:t>Office:	</a:t>
            </a:r>
            <a:r>
              <a:rPr lang="en-US" dirty="0" smtClean="0"/>
              <a:t>	</a:t>
            </a:r>
            <a:r>
              <a:rPr lang="en-US" dirty="0"/>
              <a:t>The Point </a:t>
            </a:r>
            <a:r>
              <a:rPr lang="en-US" dirty="0" smtClean="0"/>
              <a:t>105</a:t>
            </a:r>
          </a:p>
          <a:p>
            <a:r>
              <a:rPr lang="en-US" b="1" dirty="0" smtClean="0"/>
              <a:t>Phone:	</a:t>
            </a:r>
            <a:r>
              <a:rPr lang="en-US" dirty="0" smtClean="0"/>
              <a:t>	</a:t>
            </a:r>
            <a:r>
              <a:rPr lang="en-US" dirty="0"/>
              <a:t>(614) </a:t>
            </a:r>
            <a:r>
              <a:rPr lang="en-US" dirty="0" smtClean="0"/>
              <a:t>823-2944</a:t>
            </a:r>
          </a:p>
          <a:p>
            <a:r>
              <a:rPr lang="en-US" b="1" dirty="0"/>
              <a:t>Office hours:	MWF</a:t>
            </a:r>
            <a:r>
              <a:rPr lang="en-US" dirty="0"/>
              <a:t>	9:00 – 10:15 a.m., </a:t>
            </a:r>
          </a:p>
          <a:p>
            <a:pPr marL="118872" indent="0">
              <a:buNone/>
            </a:pPr>
            <a:r>
              <a:rPr lang="en-US" b="1" dirty="0" smtClean="0"/>
              <a:t>			MWF</a:t>
            </a:r>
            <a:r>
              <a:rPr lang="en-US" b="1" dirty="0"/>
              <a:t>	</a:t>
            </a:r>
            <a:r>
              <a:rPr lang="en-US" dirty="0"/>
              <a:t>3:00 – 5:00 p.m.,</a:t>
            </a:r>
          </a:p>
          <a:p>
            <a:pPr marL="118872" indent="0">
              <a:buNone/>
            </a:pPr>
            <a:r>
              <a:rPr lang="en-US" b="1" dirty="0" smtClean="0"/>
              <a:t>			TR</a:t>
            </a:r>
            <a:r>
              <a:rPr lang="en-US" dirty="0"/>
              <a:t>	9:00 – 9:55 a.m.,</a:t>
            </a:r>
          </a:p>
          <a:p>
            <a:pPr marL="118872" indent="0">
              <a:buNone/>
            </a:pPr>
            <a:r>
              <a:rPr lang="en-US" b="1" smtClean="0"/>
              <a:t>			TR</a:t>
            </a:r>
            <a:r>
              <a:rPr lang="en-US" dirty="0"/>
              <a:t>	2:00 – 5:00 p.m.,</a:t>
            </a:r>
          </a:p>
          <a:p>
            <a:pPr marL="118872" indent="0">
              <a:buNone/>
            </a:pPr>
            <a:r>
              <a:rPr lang="en-US" dirty="0"/>
              <a:t>			</a:t>
            </a:r>
            <a:r>
              <a:rPr lang="en-US" dirty="0" smtClean="0"/>
              <a:t>and </a:t>
            </a:r>
            <a:r>
              <a:rPr lang="en-US" dirty="0"/>
              <a:t>by appointment</a:t>
            </a:r>
          </a:p>
          <a:p>
            <a:r>
              <a:rPr lang="en-US" b="1" dirty="0" smtClean="0"/>
              <a:t>Website: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sz="3500" dirty="0" smtClean="0"/>
              <a:t>		</a:t>
            </a:r>
            <a:r>
              <a:rPr lang="en-US" sz="3500" dirty="0">
                <a:latin typeface="Courier New" pitchFamily="49" charset="0"/>
                <a:cs typeface="Courier New" pitchFamily="49" charset="0"/>
              </a:rPr>
              <a:t>http://faculty.otterbein.edu/wittman1</a:t>
            </a: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87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will be doing a lot of work on the computers together</a:t>
            </a:r>
          </a:p>
          <a:p>
            <a:r>
              <a:rPr lang="en-US" dirty="0" smtClean="0"/>
              <a:t>However, students are always tempted to surf the Internet, etc.</a:t>
            </a:r>
          </a:p>
          <a:p>
            <a:r>
              <a:rPr lang="en-US" dirty="0" smtClean="0"/>
              <a:t>Research shows that it is nearly impossible to do two things at the same time (e.g. use </a:t>
            </a:r>
            <a:r>
              <a:rPr lang="en-US" dirty="0" err="1" smtClean="0"/>
              <a:t>Facebook</a:t>
            </a:r>
            <a:r>
              <a:rPr lang="en-US" dirty="0" smtClean="0"/>
              <a:t> and listen to a lecture)</a:t>
            </a:r>
          </a:p>
          <a:p>
            <a:r>
              <a:rPr lang="en-US" dirty="0" smtClean="0"/>
              <a:t>For your own good, I will enforce this by taking </a:t>
            </a:r>
            <a:r>
              <a:rPr lang="en-US" b="1" dirty="0" smtClean="0"/>
              <a:t>1% of your final grade</a:t>
            </a:r>
            <a:r>
              <a:rPr lang="en-US" dirty="0" smtClean="0"/>
              <a:t> every time I catch you playing on your phones or using your computer for anything other than course 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53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dishonesty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Don't cheat</a:t>
            </a:r>
          </a:p>
          <a:p>
            <a:r>
              <a:rPr lang="en-US" b="1" dirty="0" smtClean="0"/>
              <a:t>First offense: </a:t>
            </a:r>
          </a:p>
          <a:p>
            <a:pPr lvl="1"/>
            <a:r>
              <a:rPr lang="en-US" dirty="0" smtClean="0"/>
              <a:t>I will give you a zero for the assignment, then lower your final letter grade for the course by one full grade</a:t>
            </a:r>
          </a:p>
          <a:p>
            <a:r>
              <a:rPr lang="en-US" b="1" dirty="0" smtClean="0"/>
              <a:t>Second offense:</a:t>
            </a:r>
          </a:p>
          <a:p>
            <a:pPr lvl="1"/>
            <a:r>
              <a:rPr lang="en-US" dirty="0" smtClean="0"/>
              <a:t>I will fail you for the course and try to kick you out of Otterbein</a:t>
            </a:r>
          </a:p>
          <a:p>
            <a:r>
              <a:rPr lang="en-US" dirty="0" smtClean="0"/>
              <a:t>Refer to the syllabus for the school's policy</a:t>
            </a:r>
          </a:p>
          <a:p>
            <a:r>
              <a:rPr lang="en-US" dirty="0" smtClean="0"/>
              <a:t>Ask me if you have questions or concerns</a:t>
            </a:r>
          </a:p>
          <a:p>
            <a:r>
              <a:rPr lang="en-US" b="1" dirty="0" smtClean="0"/>
              <a:t>You are not allowed to look at another student's code, except for group members in group projects (and after the project is turned in)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 will use tools that automatically test code for similarity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7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Must compile</a:t>
            </a:r>
          </a:p>
          <a:p>
            <a:pPr lvl="1"/>
            <a:r>
              <a:rPr lang="en-US" dirty="0" smtClean="0"/>
              <a:t>If your program does not compile, it will score zero points</a:t>
            </a:r>
          </a:p>
          <a:p>
            <a:r>
              <a:rPr lang="en-US" dirty="0" smtClean="0"/>
              <a:t>Must be handed in on time</a:t>
            </a:r>
          </a:p>
          <a:p>
            <a:pPr lvl="1"/>
            <a:r>
              <a:rPr lang="en-US" dirty="0" smtClean="0"/>
              <a:t>If your program is late (and grace days are not available), it will score zero points</a:t>
            </a:r>
          </a:p>
          <a:p>
            <a:r>
              <a:rPr lang="en-US" dirty="0" smtClean="0"/>
              <a:t>Must be done within your team</a:t>
            </a:r>
          </a:p>
          <a:p>
            <a:pPr lvl="1"/>
            <a:r>
              <a:rPr lang="en-US" dirty="0" smtClean="0"/>
              <a:t>If I can ascertain that code from one team's project appears in another team's project, both teams will score zero points</a:t>
            </a:r>
          </a:p>
          <a:p>
            <a:pPr lvl="1"/>
            <a:r>
              <a:rPr lang="en-US" dirty="0" smtClean="0"/>
              <a:t>All students will also have a full letter grade reduction at the end of the semester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have a documented learning difference please contact </a:t>
            </a:r>
            <a:r>
              <a:rPr lang="en-US" dirty="0" err="1"/>
              <a:t>Kera</a:t>
            </a:r>
            <a:r>
              <a:rPr lang="en-US" dirty="0"/>
              <a:t> McClain Manley, the Disability Services Coordinator, to arrange for whatever assistance you need. The Disability Services is located in Room #13 on the second floor of the Library in the Academic Support Center. You are welcome to consult with me privately to discuss your specific needs. For more information, contact </a:t>
            </a:r>
            <a:r>
              <a:rPr lang="en-US" dirty="0" err="1"/>
              <a:t>Kera</a:t>
            </a:r>
            <a:r>
              <a:rPr lang="en-US" dirty="0"/>
              <a:t> at</a:t>
            </a:r>
            <a:r>
              <a:rPr lang="en-US" dirty="0">
                <a:solidFill>
                  <a:schemeClr val="accent1"/>
                </a:solidFill>
              </a:rPr>
              <a:t> kmanley@otterbein.edu</a:t>
            </a:r>
            <a:r>
              <a:rPr lang="en-US" dirty="0"/>
              <a:t>, (614) 823-1618 or visit Disability Services</a:t>
            </a:r>
            <a:r>
              <a:rPr lang="en-US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0141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Succeed in this Course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students…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Don't ask questions</a:t>
            </a:r>
          </a:p>
          <a:p>
            <a:r>
              <a:rPr lang="en-US" dirty="0" smtClean="0"/>
              <a:t>Don't come to office hours</a:t>
            </a:r>
          </a:p>
          <a:p>
            <a:r>
              <a:rPr lang="en-US" dirty="0" smtClean="0"/>
              <a:t>Don't ask for help</a:t>
            </a:r>
          </a:p>
          <a:p>
            <a:r>
              <a:rPr lang="en-US" dirty="0" smtClean="0"/>
              <a:t>Treat education as a passive experience</a:t>
            </a:r>
          </a:p>
          <a:p>
            <a:r>
              <a:rPr lang="en-US" dirty="0" smtClean="0"/>
              <a:t>Are happy when a class is easy</a:t>
            </a:r>
          </a:p>
          <a:p>
            <a:endParaRPr lang="en-US" dirty="0" smtClean="0"/>
          </a:p>
          <a:p>
            <a:r>
              <a:rPr lang="en-US" dirty="0" smtClean="0"/>
              <a:t>In other words, they act as if college is high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08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students…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questions</a:t>
            </a:r>
          </a:p>
          <a:p>
            <a:r>
              <a:rPr lang="en-US" dirty="0" smtClean="0"/>
              <a:t>Come to office hours</a:t>
            </a:r>
          </a:p>
          <a:p>
            <a:r>
              <a:rPr lang="en-US" dirty="0" smtClean="0"/>
              <a:t>Ask for help</a:t>
            </a:r>
          </a:p>
          <a:p>
            <a:r>
              <a:rPr lang="en-US" dirty="0" smtClean="0"/>
              <a:t>Actively pursue all the knowledge and skills they can</a:t>
            </a:r>
          </a:p>
          <a:p>
            <a:r>
              <a:rPr lang="en-US" dirty="0" smtClean="0"/>
              <a:t>Are angry when a class is easy</a:t>
            </a:r>
          </a:p>
        </p:txBody>
      </p:sp>
    </p:spTree>
    <p:extLst>
      <p:ext uri="{BB962C8B-B14F-4D97-AF65-F5344CB8AC3E}">
        <p14:creationId xmlns:p14="http://schemas.microsoft.com/office/powerpoint/2010/main" val="280061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Flowcharts for COMP 2000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617956"/>
              </p:ext>
            </p:extLst>
          </p:nvPr>
        </p:nvGraphicFramePr>
        <p:xfrm>
          <a:off x="670034" y="2843199"/>
          <a:ext cx="10935394" cy="1119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521276"/>
              </p:ext>
            </p:extLst>
          </p:nvPr>
        </p:nvGraphicFramePr>
        <p:xfrm>
          <a:off x="685800" y="5017280"/>
          <a:ext cx="10935394" cy="1383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1" y="2133600"/>
            <a:ext cx="4996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Flowchart for success: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4444425"/>
            <a:ext cx="4200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Flowchart for failure:</a:t>
            </a:r>
          </a:p>
        </p:txBody>
      </p:sp>
    </p:spTree>
    <p:extLst>
      <p:ext uri="{BB962C8B-B14F-4D97-AF65-F5344CB8AC3E}">
        <p14:creationId xmlns:p14="http://schemas.microsoft.com/office/powerpoint/2010/main" val="367222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P spid="6" grpId="0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Refresher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5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are used to store data in Java</a:t>
            </a:r>
          </a:p>
          <a:p>
            <a:r>
              <a:rPr lang="en-US" dirty="0" smtClean="0"/>
              <a:t>All variables must be declared: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When a variable is declared, it can also, optionally, be assigned at the same time: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9530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inches = 4.96;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52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you?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8597561"/>
              </p:ext>
            </p:extLst>
          </p:nvPr>
        </p:nvGraphicFramePr>
        <p:xfrm>
          <a:off x="76200" y="1600200"/>
          <a:ext cx="119253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variables have a type, which comes before the name of the variable in the declaration: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Unlike dynamic languages like Python or JavaScript, the type of a variable never changes</a:t>
            </a:r>
          </a:p>
          <a:p>
            <a:r>
              <a:rPr lang="en-US" dirty="0" smtClean="0"/>
              <a:t>Types determine:</a:t>
            </a:r>
          </a:p>
          <a:p>
            <a:pPr lvl="1"/>
            <a:r>
              <a:rPr lang="en-US" dirty="0" smtClean="0"/>
              <a:t>Legal values you can put in a variable (like integers or text)</a:t>
            </a:r>
          </a:p>
          <a:p>
            <a:pPr lvl="1"/>
            <a:r>
              <a:rPr lang="en-US" dirty="0" smtClean="0"/>
              <a:t>Operations you can do on those variables (like addition or concatenation)</a:t>
            </a:r>
          </a:p>
          <a:p>
            <a:r>
              <a:rPr lang="en-US" dirty="0" smtClean="0"/>
              <a:t>Types come in two flavors: primitive types and reference types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7432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47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1080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Java has 8 primitive types: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837855"/>
              </p:ext>
            </p:extLst>
          </p:nvPr>
        </p:nvGraphicFramePr>
        <p:xfrm>
          <a:off x="609600" y="2362202"/>
          <a:ext cx="10947673" cy="4287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855">
                  <a:extLst>
                    <a:ext uri="{9D8B030D-6E8A-4147-A177-3AD203B41FA5}">
                      <a16:colId xmlns:a16="http://schemas.microsoft.com/office/drawing/2014/main" val="2326474462"/>
                    </a:ext>
                  </a:extLst>
                </a:gridCol>
                <a:gridCol w="1529080">
                  <a:extLst>
                    <a:ext uri="{9D8B030D-6E8A-4147-A177-3AD203B41FA5}">
                      <a16:colId xmlns:a16="http://schemas.microsoft.com/office/drawing/2014/main" val="1774962908"/>
                    </a:ext>
                  </a:extLst>
                </a:gridCol>
                <a:gridCol w="925830">
                  <a:extLst>
                    <a:ext uri="{9D8B030D-6E8A-4147-A177-3AD203B41FA5}">
                      <a16:colId xmlns:a16="http://schemas.microsoft.com/office/drawing/2014/main" val="659360930"/>
                    </a:ext>
                  </a:extLst>
                </a:gridCol>
                <a:gridCol w="3909879">
                  <a:extLst>
                    <a:ext uri="{9D8B030D-6E8A-4147-A177-3AD203B41FA5}">
                      <a16:colId xmlns:a16="http://schemas.microsoft.com/office/drawing/2014/main" val="1589948717"/>
                    </a:ext>
                  </a:extLst>
                </a:gridCol>
                <a:gridCol w="2695029">
                  <a:extLst>
                    <a:ext uri="{9D8B030D-6E8A-4147-A177-3AD203B41FA5}">
                      <a16:colId xmlns:a16="http://schemas.microsoft.com/office/drawing/2014/main" val="2762274985"/>
                    </a:ext>
                  </a:extLst>
                </a:gridCol>
              </a:tblGrid>
              <a:tr h="435404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Type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Bytes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Range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Purpose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024178"/>
                  </a:ext>
                </a:extLst>
              </a:tr>
              <a:tr h="441451">
                <a:tc rowSpan="5"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Integer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byte</a:t>
                      </a:r>
                      <a:endParaRPr lang="en-US" sz="2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-127 – 128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Tiny integers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2567833"/>
                  </a:ext>
                </a:extLst>
              </a:tr>
              <a:tr h="4414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Many Unicode</a:t>
                      </a:r>
                      <a:r>
                        <a:rPr lang="en-US" sz="2200" baseline="0" dirty="0" smtClean="0"/>
                        <a:t> characters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Characters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6443609"/>
                  </a:ext>
                </a:extLst>
              </a:tr>
              <a:tr h="4414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short</a:t>
                      </a:r>
                      <a:endParaRPr lang="en-US" sz="2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-32,768 – 32,767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Small integers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5823908"/>
                  </a:ext>
                </a:extLst>
              </a:tr>
              <a:tr h="4414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2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-2,147,483,648 – 2,147,483,647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Normal integers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3919535"/>
                  </a:ext>
                </a:extLst>
              </a:tr>
              <a:tr h="76195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long</a:t>
                      </a:r>
                      <a:endParaRPr lang="en-US" sz="2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-9,223,372,036,854,775,808 –</a:t>
                      </a:r>
                    </a:p>
                    <a:p>
                      <a:r>
                        <a:rPr kumimoji="0" lang="en-US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9,223,372,036,854,775,807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Large integers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2118868"/>
                  </a:ext>
                </a:extLst>
              </a:tr>
              <a:tr h="441451"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Floating-point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</a:t>
                      </a:r>
                      <a:endParaRPr lang="en-US" sz="2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(±) 1.4 × 10</a:t>
                      </a:r>
                      <a:r>
                        <a:rPr lang="en-US" sz="2200" baseline="30000" dirty="0" smtClean="0"/>
                        <a:t>-45</a:t>
                      </a:r>
                      <a:r>
                        <a:rPr lang="en-US" sz="2200" dirty="0" smtClean="0"/>
                        <a:t> – 3.4 × 10</a:t>
                      </a:r>
                      <a:r>
                        <a:rPr lang="en-US" sz="2200" baseline="30000" dirty="0" smtClean="0"/>
                        <a:t>38</a:t>
                      </a:r>
                      <a:endParaRPr lang="en-US" sz="2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Low precision math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6688282"/>
                  </a:ext>
                </a:extLst>
              </a:tr>
              <a:tr h="4414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  <a:endParaRPr lang="en-US" sz="2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(±) 4.9 × 10</a:t>
                      </a:r>
                      <a:r>
                        <a:rPr lang="en-US" sz="2200" baseline="30000" dirty="0" smtClean="0"/>
                        <a:t>-324</a:t>
                      </a:r>
                      <a:r>
                        <a:rPr lang="en-US" sz="2200" dirty="0" smtClean="0"/>
                        <a:t> – 1.8 × 10</a:t>
                      </a:r>
                      <a:r>
                        <a:rPr lang="en-US" sz="2200" baseline="30000" dirty="0" smtClean="0"/>
                        <a:t>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High precision</a:t>
                      </a:r>
                      <a:r>
                        <a:rPr lang="en-US" sz="2200" baseline="0" dirty="0" smtClean="0"/>
                        <a:t> math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4197242"/>
                  </a:ext>
                </a:extLst>
              </a:tr>
              <a:tr h="44145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Other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2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en-US" sz="2200" dirty="0" smtClean="0"/>
                        <a:t>, </a:t>
                      </a:r>
                      <a:r>
                        <a:rPr lang="en-US" sz="22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Logic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8513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1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type ranges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9492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Java has relatively strong typing</a:t>
            </a:r>
          </a:p>
          <a:p>
            <a:pPr lvl="1"/>
            <a:r>
              <a:rPr lang="en-US" dirty="0" smtClean="0"/>
              <a:t>Understand why you're making a cast, and try not to make casts for no reason</a:t>
            </a:r>
          </a:p>
          <a:p>
            <a:r>
              <a:rPr lang="en-US" dirty="0" smtClean="0"/>
              <a:t>Remember that all the primitive numerical types in Java are signed</a:t>
            </a:r>
          </a:p>
          <a:p>
            <a:pPr lvl="1"/>
            <a:r>
              <a:rPr lang="en-US" dirty="0" smtClean="0"/>
              <a:t>Strange things can happen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7244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byte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-128;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*= -1;</a:t>
            </a:r>
          </a:p>
          <a:p>
            <a:pPr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(x);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//output?</a:t>
            </a:r>
          </a:p>
        </p:txBody>
      </p:sp>
    </p:spTree>
    <p:extLst>
      <p:ext uri="{BB962C8B-B14F-4D97-AF65-F5344CB8AC3E}">
        <p14:creationId xmlns:p14="http://schemas.microsoft.com/office/powerpoint/2010/main" val="251084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integer types only have the values in the range listed</a:t>
            </a:r>
          </a:p>
          <a:p>
            <a:r>
              <a:rPr lang="en-US" dirty="0" smtClean="0"/>
              <a:t>No other values are possible, certainly not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 smtClean="0"/>
              <a:t> types have a few special values: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980731"/>
              </p:ext>
            </p:extLst>
          </p:nvPr>
        </p:nvGraphicFramePr>
        <p:xfrm>
          <a:off x="228600" y="3703320"/>
          <a:ext cx="117348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0">
                  <a:extLst>
                    <a:ext uri="{9D8B030D-6E8A-4147-A177-3AD203B41FA5}">
                      <a16:colId xmlns:a16="http://schemas.microsoft.com/office/drawing/2014/main" val="2250669408"/>
                    </a:ext>
                  </a:extLst>
                </a:gridCol>
                <a:gridCol w="3992880">
                  <a:extLst>
                    <a:ext uri="{9D8B030D-6E8A-4147-A177-3AD203B41FA5}">
                      <a16:colId xmlns:a16="http://schemas.microsoft.com/office/drawing/2014/main" val="1480082905"/>
                    </a:ext>
                  </a:extLst>
                </a:gridCol>
                <a:gridCol w="3901440">
                  <a:extLst>
                    <a:ext uri="{9D8B030D-6E8A-4147-A177-3AD203B41FA5}">
                      <a16:colId xmlns:a16="http://schemas.microsoft.com/office/drawing/2014/main" val="7656689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Meaning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399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Float.NaN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Double.NaN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 a representable number, such as the</a:t>
                      </a:r>
                      <a:r>
                        <a:rPr lang="en-US" sz="1800" baseline="0" dirty="0" smtClean="0"/>
                        <a:t> square root of a negative number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150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Float.NEGATIVE_INFINITY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Double.NEGATIVE_INFINITY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Too negative of a value, larger than can be represented, such as 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-5.0/0.0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144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Float.POSITIVE_INFINITY</a:t>
                      </a:r>
                      <a:endParaRPr lang="en-US" sz="2000" b="1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Double.POSITIVE_INFINITY</a:t>
                      </a:r>
                      <a:endParaRPr lang="en-US" sz="2000" b="1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Too positive</a:t>
                      </a:r>
                      <a:r>
                        <a:rPr lang="en-US" sz="1800" baseline="0" dirty="0" smtClean="0"/>
                        <a:t> of a value, larger than can be represented, such as 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7.0/0.0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803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40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math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 smtClean="0"/>
              <a:t> adds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/>
              <a:t> subtracts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smtClean="0"/>
              <a:t> multiplies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smtClean="0"/>
              <a:t> divides (integer division 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type and fractional parts 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 type)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smtClean="0"/>
              <a:t> finds the remainder</a:t>
            </a:r>
          </a:p>
          <a:p>
            <a:r>
              <a:rPr lang="en-US" dirty="0" smtClean="0"/>
              <a:t>Order of operations holds, and parentheses can be used to clarify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9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Shortcut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has a number of shortcuts for common operations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01734"/>
              </p:ext>
            </p:extLst>
          </p:nvPr>
        </p:nvGraphicFramePr>
        <p:xfrm>
          <a:off x="609600" y="2667000"/>
          <a:ext cx="109728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34215861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492835725"/>
                    </a:ext>
                  </a:extLst>
                </a:gridCol>
                <a:gridCol w="794024">
                  <a:extLst>
                    <a:ext uri="{9D8B030D-6E8A-4147-A177-3AD203B41FA5}">
                      <a16:colId xmlns:a16="http://schemas.microsoft.com/office/drawing/2014/main" val="1252604472"/>
                    </a:ext>
                  </a:extLst>
                </a:gridCol>
                <a:gridCol w="1354019">
                  <a:extLst>
                    <a:ext uri="{9D8B030D-6E8A-4147-A177-3AD203B41FA5}">
                      <a16:colId xmlns:a16="http://schemas.microsoft.com/office/drawing/2014/main" val="3338577478"/>
                    </a:ext>
                  </a:extLst>
                </a:gridCol>
                <a:gridCol w="4557557">
                  <a:extLst>
                    <a:ext uri="{9D8B030D-6E8A-4147-A177-3AD203B41FA5}">
                      <a16:colId xmlns:a16="http://schemas.microsoft.com/office/drawing/2014/main" val="36491571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Shortcut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Meaning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Shortcut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Meaning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471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+= y;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x + y;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x++;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x + 1; </a:t>
                      </a:r>
                      <a:r>
                        <a:rPr kumimoji="0"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(return old value)</a:t>
                      </a:r>
                      <a:endParaRPr kumimoji="0"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702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-= y;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x - y;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++x;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x +</a:t>
                      </a:r>
                      <a:r>
                        <a:rPr lang="en-US" sz="24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1; </a:t>
                      </a:r>
                      <a:r>
                        <a:rPr kumimoji="0"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(return new value)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22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*=</a:t>
                      </a:r>
                      <a:r>
                        <a:rPr lang="en-US" sz="24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y;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x * y;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x--;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x – 1; </a:t>
                      </a:r>
                      <a:r>
                        <a:rPr kumimoji="0"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(return old value)</a:t>
                      </a:r>
                      <a:endParaRPr kumimoji="0"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085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/= y;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x / y;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--x;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x – 1; </a:t>
                      </a:r>
                      <a:r>
                        <a:rPr lang="en-US" sz="2400" dirty="0" smtClean="0"/>
                        <a:t>(return new value)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2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%= y;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x % y;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7282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16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Shortcut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4826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These shortcuts are </a:t>
            </a:r>
            <a:r>
              <a:rPr lang="en-US" i="1" dirty="0" smtClean="0"/>
              <a:t>almost</a:t>
            </a:r>
            <a:r>
              <a:rPr lang="en-US" dirty="0" smtClean="0"/>
              <a:t> the same as combinations of other operators, but they don't have the same type-checking: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And know what you're doing with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 = 0;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10 )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0.1;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//legal but crazy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51054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 = 0;</a:t>
            </a:r>
          </a:p>
          <a:p>
            <a:pPr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//legal but crazy</a:t>
            </a:r>
          </a:p>
          <a:p>
            <a:pPr>
              <a:buNone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++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//legal, crazy, different result</a:t>
            </a:r>
          </a:p>
        </p:txBody>
      </p:sp>
    </p:spTree>
    <p:extLst>
      <p:ext uri="{BB962C8B-B14F-4D97-AF65-F5344CB8AC3E}">
        <p14:creationId xmlns:p14="http://schemas.microsoft.com/office/powerpoint/2010/main" val="328357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Come to lab tomorrow (even though we won't have a graded assignment) to </a:t>
            </a:r>
            <a:r>
              <a:rPr lang="en-US" dirty="0" err="1" smtClean="0"/>
              <a:t>refamiliarize</a:t>
            </a:r>
            <a:r>
              <a:rPr lang="en-US" dirty="0" smtClean="0"/>
              <a:t> yourself with Eclipse and make sure you can log in</a:t>
            </a:r>
          </a:p>
          <a:p>
            <a:r>
              <a:rPr lang="en-US" dirty="0" smtClean="0"/>
              <a:t>On Wednesday, we'll review:</a:t>
            </a:r>
          </a:p>
          <a:p>
            <a:pPr lvl="1"/>
            <a:r>
              <a:rPr lang="en-US" dirty="0" smtClean="0"/>
              <a:t>Selection</a:t>
            </a:r>
          </a:p>
          <a:p>
            <a:pPr lvl="1"/>
            <a:r>
              <a:rPr lang="en-US" dirty="0" smtClean="0"/>
              <a:t>Loops</a:t>
            </a:r>
          </a:p>
          <a:p>
            <a:pPr lvl="1"/>
            <a:r>
              <a:rPr lang="en-US" dirty="0" smtClean="0"/>
              <a:t>Arrays</a:t>
            </a:r>
          </a:p>
          <a:p>
            <a:pPr lvl="1"/>
            <a:r>
              <a:rPr lang="en-US" dirty="0" smtClean="0"/>
              <a:t>Static methods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Chapters 3 – 8 (except for 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What's the purpose of this class?</a:t>
            </a:r>
          </a:p>
          <a:p>
            <a:r>
              <a:rPr lang="en-US" dirty="0" smtClean="0"/>
              <a:t>What do you want to get out of it?</a:t>
            </a:r>
          </a:p>
          <a:p>
            <a:r>
              <a:rPr lang="en-US" dirty="0" smtClean="0"/>
              <a:t>Do you want to be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Overview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543800" cy="4625609"/>
          </a:xfrm>
        </p:spPr>
        <p:txBody>
          <a:bodyPr>
            <a:normAutofit/>
          </a:bodyPr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/>
              <a:t>Barry Wittman, Aditya </a:t>
            </a:r>
            <a:r>
              <a:rPr lang="en-US" sz="3200" dirty="0" err="1"/>
              <a:t>Mathur</a:t>
            </a:r>
            <a:r>
              <a:rPr lang="en-US" sz="3200" dirty="0"/>
              <a:t>, and Tim </a:t>
            </a:r>
            <a:r>
              <a:rPr lang="en-US" sz="3200" dirty="0" err="1"/>
              <a:t>Korb</a:t>
            </a:r>
            <a:endParaRPr lang="en-US" sz="3200" dirty="0"/>
          </a:p>
          <a:p>
            <a:r>
              <a:rPr lang="en-US" b="1" i="1" dirty="0"/>
              <a:t>Start Concurrent: An Introduction to Problem </a:t>
            </a:r>
            <a:r>
              <a:rPr lang="en-US" b="1" i="1" dirty="0" smtClean="0"/>
              <a:t>Solving</a:t>
            </a:r>
            <a:r>
              <a:rPr lang="en-US" dirty="0"/>
              <a:t> </a:t>
            </a:r>
            <a:r>
              <a:rPr lang="en-US" b="1" i="1" dirty="0" smtClean="0"/>
              <a:t>in </a:t>
            </a:r>
            <a:r>
              <a:rPr lang="en-US" b="1" i="1" dirty="0"/>
              <a:t>Java with a Focus on Concurrency</a:t>
            </a:r>
            <a:endParaRPr lang="en-US" b="1" i="1" dirty="0" smtClean="0"/>
          </a:p>
          <a:p>
            <a:pPr lvl="1"/>
            <a:r>
              <a:rPr lang="en-US" dirty="0" smtClean="0"/>
              <a:t>Available: </a:t>
            </a:r>
            <a:r>
              <a:rPr lang="en-US" dirty="0">
                <a:hlinkClick r:id="rId2"/>
              </a:rPr>
              <a:t>https://start-concurrent.github.io/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67800" y="2563996"/>
            <a:ext cx="2286282" cy="3048000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about the book…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book's not bad</a:t>
            </a:r>
          </a:p>
          <a:p>
            <a:pPr lvl="1"/>
            <a:r>
              <a:rPr lang="en-US" dirty="0" smtClean="0"/>
              <a:t>At least it's free</a:t>
            </a:r>
          </a:p>
          <a:p>
            <a:pPr lvl="1"/>
            <a:r>
              <a:rPr lang="en-US" dirty="0" smtClean="0"/>
              <a:t>Your feedback is highly valued for the next edition</a:t>
            </a:r>
          </a:p>
          <a:p>
            <a:r>
              <a:rPr lang="en-US" dirty="0" smtClean="0"/>
              <a:t>I highly encourage you to read it</a:t>
            </a:r>
          </a:p>
          <a:p>
            <a:r>
              <a:rPr lang="en-US" dirty="0" smtClean="0"/>
              <a:t>However, computer science is very much an applied science</a:t>
            </a:r>
          </a:p>
          <a:p>
            <a:r>
              <a:rPr lang="en-US" dirty="0" smtClean="0"/>
              <a:t>Reading the book is </a:t>
            </a:r>
            <a:r>
              <a:rPr lang="en-US" b="1" dirty="0" smtClean="0"/>
              <a:t>not</a:t>
            </a:r>
            <a:r>
              <a:rPr lang="en-US" dirty="0" smtClean="0"/>
              <a:t> enough</a:t>
            </a:r>
          </a:p>
          <a:p>
            <a:r>
              <a:rPr lang="en-US" dirty="0" smtClean="0"/>
              <a:t>You should be programming every day (or maybe every other day) to master the concepts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Designing better, more reusable code</a:t>
            </a:r>
          </a:p>
          <a:p>
            <a:r>
              <a:rPr lang="en-US" dirty="0" smtClean="0"/>
              <a:t>More complex algorithms</a:t>
            </a:r>
          </a:p>
          <a:p>
            <a:r>
              <a:rPr lang="en-US" dirty="0" smtClean="0"/>
              <a:t>Testing code</a:t>
            </a:r>
          </a:p>
          <a:p>
            <a:r>
              <a:rPr lang="en-US" dirty="0" smtClean="0"/>
              <a:t>Features of Java we will focus on:</a:t>
            </a:r>
          </a:p>
          <a:p>
            <a:pPr lvl="1"/>
            <a:r>
              <a:rPr lang="en-US" dirty="0" smtClean="0"/>
              <a:t>Interfaces</a:t>
            </a:r>
          </a:p>
          <a:p>
            <a:pPr lvl="1"/>
            <a:r>
              <a:rPr lang="en-US" dirty="0" smtClean="0"/>
              <a:t>Inheritance</a:t>
            </a:r>
          </a:p>
          <a:p>
            <a:pPr lvl="1"/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Graphical user interfaces (GUIs)</a:t>
            </a:r>
          </a:p>
          <a:p>
            <a:pPr lvl="1"/>
            <a:r>
              <a:rPr lang="en-US" dirty="0" smtClean="0"/>
              <a:t>Recursion</a:t>
            </a:r>
          </a:p>
          <a:p>
            <a:pPr lvl="1"/>
            <a:r>
              <a:rPr lang="en-US" dirty="0" smtClean="0"/>
              <a:t>File and network I/O</a:t>
            </a:r>
          </a:p>
          <a:p>
            <a:pPr lvl="1"/>
            <a:r>
              <a:rPr lang="en-US" dirty="0" smtClean="0"/>
              <a:t>Java Collections Framework (JCF)</a:t>
            </a:r>
          </a:p>
          <a:p>
            <a:pPr lvl="1"/>
            <a:r>
              <a:rPr lang="en-US" dirty="0" smtClean="0"/>
              <a:t>Regular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1245</TotalTime>
  <Words>2046</Words>
  <Application>Microsoft Office PowerPoint</Application>
  <PresentationFormat>Widescreen</PresentationFormat>
  <Paragraphs>457</Paragraphs>
  <Slides>49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8" baseType="lpstr">
      <vt:lpstr>Arial</vt:lpstr>
      <vt:lpstr>Calibri</vt:lpstr>
      <vt:lpstr>Corbel</vt:lpstr>
      <vt:lpstr>Courier New</vt:lpstr>
      <vt:lpstr>Times New Roman</vt:lpstr>
      <vt:lpstr>Wingdings</vt:lpstr>
      <vt:lpstr>Wingdings 2</vt:lpstr>
      <vt:lpstr>Wingdings 3</vt:lpstr>
      <vt:lpstr>Module</vt:lpstr>
      <vt:lpstr>COMP 2000</vt:lpstr>
      <vt:lpstr>Who am I?</vt:lpstr>
      <vt:lpstr>How can you reach me?</vt:lpstr>
      <vt:lpstr>Who are you?</vt:lpstr>
      <vt:lpstr>Why are we here?</vt:lpstr>
      <vt:lpstr>Course Overview</vt:lpstr>
      <vt:lpstr>Textbook</vt:lpstr>
      <vt:lpstr>A note about the book…</vt:lpstr>
      <vt:lpstr>Course focus</vt:lpstr>
      <vt:lpstr>More information</vt:lpstr>
      <vt:lpstr>Projects</vt:lpstr>
      <vt:lpstr>Five projects</vt:lpstr>
      <vt:lpstr>Teams</vt:lpstr>
      <vt:lpstr>Turning in projects</vt:lpstr>
      <vt:lpstr>Labs</vt:lpstr>
      <vt:lpstr>Labs</vt:lpstr>
      <vt:lpstr>Quizzes</vt:lpstr>
      <vt:lpstr>Pop Quizzes</vt:lpstr>
      <vt:lpstr>Exams</vt:lpstr>
      <vt:lpstr>Exams</vt:lpstr>
      <vt:lpstr>Exam format</vt:lpstr>
      <vt:lpstr>Course Schedule</vt:lpstr>
      <vt:lpstr>Tentative schedule</vt:lpstr>
      <vt:lpstr>Project schedule</vt:lpstr>
      <vt:lpstr>Policies</vt:lpstr>
      <vt:lpstr>Grading breakdown</vt:lpstr>
      <vt:lpstr>Grading scale</vt:lpstr>
      <vt:lpstr>Attendance</vt:lpstr>
      <vt:lpstr>R-E-S-P-E-C-T</vt:lpstr>
      <vt:lpstr>Computer usage</vt:lpstr>
      <vt:lpstr>Academic dishonesty</vt:lpstr>
      <vt:lpstr>Programming projects</vt:lpstr>
      <vt:lpstr>Learning Differences</vt:lpstr>
      <vt:lpstr>How to Succeed in this Course</vt:lpstr>
      <vt:lpstr>Bad students…</vt:lpstr>
      <vt:lpstr>Good students…</vt:lpstr>
      <vt:lpstr>Flowcharts for COMP 2000</vt:lpstr>
      <vt:lpstr>Java Refresher</vt:lpstr>
      <vt:lpstr>Variables</vt:lpstr>
      <vt:lpstr>Types</vt:lpstr>
      <vt:lpstr>Primitive types</vt:lpstr>
      <vt:lpstr>Primitive type ranges</vt:lpstr>
      <vt:lpstr>Special double values</vt:lpstr>
      <vt:lpstr>Basic math operations</vt:lpstr>
      <vt:lpstr>Shortcut notation</vt:lpstr>
      <vt:lpstr>Shortcut notation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227</cp:revision>
  <dcterms:created xsi:type="dcterms:W3CDTF">2009-08-24T20:26:10Z</dcterms:created>
  <dcterms:modified xsi:type="dcterms:W3CDTF">2020-01-13T17:28:37Z</dcterms:modified>
</cp:coreProperties>
</file>